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Masters/slideMaster1.xml" ContentType="application/vnd.openxmlformats-officedocument.presentationml.slideMaster+xml"/>
  <Override PartName="/ppt/notesSlides/notesSlide25.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45.xml" ContentType="application/vnd.openxmlformats-officedocument.presentationml.notesSlide+xml"/>
  <Override PartName="/ppt/notesSlides/notesSlide53.xml" ContentType="application/vnd.openxmlformats-officedocument.presentationml.notesSlide+xml"/>
  <Override PartName="/ppt/slideLayouts/slideLayout1.xml" ContentType="application/vnd.openxmlformats-officedocument.presentationml.slideLayout+xml"/>
  <Override PartName="/ppt/notesSlides/notesSlide26.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42.xml" ContentType="application/vnd.openxmlformats-officedocument.presentationml.notes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4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47.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4.xml" ContentType="application/vnd.openxmlformats-officedocument.presentationml.notesSlide+xml"/>
  <Override PartName="/ppt/notesSlides/notesSlide36.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7.xml" ContentType="application/vnd.openxmlformats-officedocument.presentationml.notesSlide+xml"/>
  <Override PartName="/ppt/notesSlides/notesSlide18.xml" ContentType="application/vnd.openxmlformats-officedocument.presentationml.notesSlide+xml"/>
  <Override PartName="/ppt/notesSlides/notesSlide38.xml" ContentType="application/vnd.openxmlformats-officedocument.presentationml.notes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9.xml" ContentType="application/vnd.openxmlformats-officedocument.presentationml.notesSlide+xml"/>
  <Override PartName="/ppt/notesSlides/notesSlide22.xml" ContentType="application/vnd.openxmlformats-officedocument.presentationml.notesSlide+xml"/>
  <Override PartName="/ppt/notesSlides/notesSlide40.xml" ContentType="application/vnd.openxmlformats-officedocument.presentationml.notesSlide+xml"/>
  <Override PartName="/ppt/notesSlides/notesSlide24.xml" ContentType="application/vnd.openxmlformats-officedocument.presentationml.notesSlide+xml"/>
  <Override PartName="/ppt/notesSlides/notesSlide41.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2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media/image6.jpg" ContentType="image/png"/>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82" r:id="rId4"/>
    <p:sldId id="286" r:id="rId5"/>
    <p:sldId id="270" r:id="rId6"/>
    <p:sldId id="272" r:id="rId7"/>
    <p:sldId id="274" r:id="rId8"/>
    <p:sldId id="258" r:id="rId9"/>
    <p:sldId id="259" r:id="rId10"/>
    <p:sldId id="263" r:id="rId11"/>
    <p:sldId id="264" r:id="rId12"/>
    <p:sldId id="277" r:id="rId13"/>
    <p:sldId id="319" r:id="rId14"/>
    <p:sldId id="278" r:id="rId15"/>
    <p:sldId id="275" r:id="rId16"/>
    <p:sldId id="276"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283" r:id="rId32"/>
    <p:sldId id="285" r:id="rId33"/>
    <p:sldId id="307" r:id="rId34"/>
    <p:sldId id="288" r:id="rId35"/>
    <p:sldId id="308" r:id="rId36"/>
    <p:sldId id="289" r:id="rId37"/>
    <p:sldId id="291" r:id="rId38"/>
    <p:sldId id="316" r:id="rId39"/>
    <p:sldId id="292" r:id="rId40"/>
    <p:sldId id="293" r:id="rId41"/>
    <p:sldId id="311" r:id="rId42"/>
    <p:sldId id="294" r:id="rId43"/>
    <p:sldId id="295" r:id="rId44"/>
    <p:sldId id="284" r:id="rId45"/>
    <p:sldId id="309" r:id="rId46"/>
    <p:sldId id="296" r:id="rId47"/>
    <p:sldId id="297" r:id="rId48"/>
    <p:sldId id="310" r:id="rId49"/>
    <p:sldId id="299" r:id="rId50"/>
    <p:sldId id="300" r:id="rId51"/>
    <p:sldId id="302" r:id="rId52"/>
    <p:sldId id="317" r:id="rId53"/>
    <p:sldId id="313" r:id="rId54"/>
    <p:sldId id="315" r:id="rId55"/>
    <p:sldId id="314" r:id="rId56"/>
    <p:sldId id="312" r:id="rId57"/>
    <p:sldId id="306" r:id="rId58"/>
    <p:sldId id="320" r:id="rId59"/>
    <p:sldId id="281" r:id="rId6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4610"/>
  </p:normalViewPr>
  <p:slideViewPr>
    <p:cSldViewPr snapToGrid="0" snapToObjects="1">
      <p:cViewPr varScale="1">
        <p:scale>
          <a:sx n="69" d="100"/>
          <a:sy n="69" d="100"/>
        </p:scale>
        <p:origin x="845"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838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0169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099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9175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46736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41377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0717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567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56903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1208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027836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78486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78473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48318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789198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440403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835879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791144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53901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76603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08004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45164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44495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71208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027836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784736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125959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48318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789198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3440403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83587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20092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791144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539015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766039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3451646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3897287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4266121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2315288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345304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542612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1047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24924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3559331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2770751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958536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3283749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3007071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916084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129910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3133133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709295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2434775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7743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91392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96802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2757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arxiv.org/abs/2405.1533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0.jp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jp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2.jp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3.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5.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ieeexplore.ieee.org/abstract/document/10303370" TargetMode="External"/><Relationship Id="rId4" Type="http://schemas.openxmlformats.org/officeDocument/2006/relationships/hyperlink" Target="https://ieeexplore.ieee.org/document/1009859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5" name="Text 1"/>
          <p:cNvSpPr/>
          <p:nvPr/>
        </p:nvSpPr>
        <p:spPr>
          <a:xfrm>
            <a:off x="467677" y="796885"/>
            <a:ext cx="9335229" cy="4142065"/>
          </a:xfrm>
          <a:prstGeom prst="rect">
            <a:avLst/>
          </a:prstGeom>
          <a:noFill/>
          <a:ln/>
        </p:spPr>
        <p:txBody>
          <a:bodyPr wrap="square" rtlCol="0" anchor="t"/>
          <a:lstStyle/>
          <a:p>
            <a:pPr marL="0" indent="0">
              <a:lnSpc>
                <a:spcPts val="6162"/>
              </a:lnSpc>
              <a:buNone/>
            </a:pPr>
            <a:r>
              <a:rPr lang="en-US" sz="4929" b="1" dirty="0">
                <a:solidFill>
                  <a:srgbClr val="000000"/>
                </a:solidFill>
                <a:latin typeface="Calibri (Body)"/>
                <a:ea typeface="Petrona" pitchFamily="34" charset="-122"/>
                <a:cs typeface="Petrona" pitchFamily="34" charset="-120"/>
              </a:rPr>
              <a:t>Mobile application to scan and Extract historically and architecturally accurate data of an archaeological object </a:t>
            </a:r>
            <a:endParaRPr lang="en-US" sz="4929" dirty="0">
              <a:latin typeface="Calibri (Body)"/>
            </a:endParaRPr>
          </a:p>
        </p:txBody>
      </p:sp>
      <p:sp>
        <p:nvSpPr>
          <p:cNvPr id="6" name="Text 2"/>
          <p:cNvSpPr/>
          <p:nvPr/>
        </p:nvSpPr>
        <p:spPr>
          <a:xfrm>
            <a:off x="604837" y="5146119"/>
            <a:ext cx="7934325" cy="1788081"/>
          </a:xfrm>
          <a:prstGeom prst="rect">
            <a:avLst/>
          </a:prstGeom>
          <a:noFill/>
          <a:ln/>
        </p:spPr>
        <p:txBody>
          <a:bodyPr wrap="square" rtlCol="0" anchor="t"/>
          <a:lstStyle/>
          <a:p>
            <a:pPr marL="0" indent="0">
              <a:lnSpc>
                <a:spcPts val="2177"/>
              </a:lnSpc>
              <a:buNone/>
            </a:pPr>
            <a:r>
              <a:rPr lang="en-US" dirty="0">
                <a:solidFill>
                  <a:srgbClr val="272525"/>
                </a:solidFill>
                <a:latin typeface="Calibri (Body)"/>
                <a:ea typeface="Inter" pitchFamily="34" charset="-122"/>
                <a:cs typeface="Inter" pitchFamily="34" charset="-120"/>
              </a:rPr>
              <a:t>This presentation highlights a cutting-edge mobile application designed for archaeological research. It uses advanced image processing, machine learning, and 3D reconstruction to accurately scan and analyze artifacts, improving historical and architectural insights while addressing key challenges in object recognition and data retrieval.</a:t>
            </a:r>
          </a:p>
        </p:txBody>
      </p:sp>
      <p:pic>
        <p:nvPicPr>
          <p:cNvPr id="8" name="Image 1">
            <a:extLst>
              <a:ext uri="{FF2B5EF4-FFF2-40B4-BE49-F238E27FC236}">
                <a16:creationId xmlns:a16="http://schemas.microsoft.com/office/drawing/2014/main" id="{242E1077-75A3-8583-4DD1-4DD19BBD2E64}"/>
              </a:ext>
            </a:extLst>
          </p:cNvPr>
          <p:cNvPicPr>
            <a:picLocks noChangeAspect="1"/>
          </p:cNvPicPr>
          <p:nvPr/>
        </p:nvPicPr>
        <p:blipFill>
          <a:blip r:embed="rId4"/>
          <a:srcRect l="7255" r="7255"/>
          <a:stretch/>
        </p:blipFill>
        <p:spPr>
          <a:xfrm>
            <a:off x="9940066" y="0"/>
            <a:ext cx="4690334"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p:cNvPicPr>
            <a:picLocks noChangeAspect="1"/>
          </p:cNvPicPr>
          <p:nvPr/>
        </p:nvPicPr>
        <p:blipFill>
          <a:blip r:embed="rId4"/>
          <a:srcRect/>
          <a:stretch/>
        </p:blipFill>
        <p:spPr>
          <a:xfrm rot="5400000">
            <a:off x="7772968" y="1439612"/>
            <a:ext cx="8226358" cy="5347133"/>
          </a:xfrm>
          <a:prstGeom prst="rect">
            <a:avLst/>
          </a:prstGeom>
        </p:spPr>
      </p:pic>
      <p:sp>
        <p:nvSpPr>
          <p:cNvPr id="5" name="Text 1"/>
          <p:cNvSpPr/>
          <p:nvPr/>
        </p:nvSpPr>
        <p:spPr>
          <a:xfrm>
            <a:off x="621625" y="923330"/>
            <a:ext cx="5717143" cy="582811"/>
          </a:xfrm>
          <a:prstGeom prst="rect">
            <a:avLst/>
          </a:prstGeom>
          <a:noFill/>
          <a:ln/>
        </p:spPr>
        <p:txBody>
          <a:bodyPr wrap="none" rtlCol="0" anchor="t"/>
          <a:lstStyle/>
          <a:p>
            <a:pPr marL="0" indent="0">
              <a:lnSpc>
                <a:spcPts val="4590"/>
              </a:lnSpc>
              <a:buNone/>
            </a:pPr>
            <a:r>
              <a:rPr lang="en-US" sz="3672" b="1" dirty="0">
                <a:solidFill>
                  <a:srgbClr val="000000"/>
                </a:solidFill>
                <a:latin typeface="Petrona" pitchFamily="34" charset="0"/>
                <a:ea typeface="Petrona" pitchFamily="34" charset="-122"/>
                <a:cs typeface="Petrona" pitchFamily="34" charset="-120"/>
              </a:rPr>
              <a:t>Proposed System Overview</a:t>
            </a:r>
            <a:endParaRPr lang="en-US" sz="3672" dirty="0"/>
          </a:p>
        </p:txBody>
      </p:sp>
      <p:sp>
        <p:nvSpPr>
          <p:cNvPr id="6" name="Shape 2"/>
          <p:cNvSpPr/>
          <p:nvPr/>
        </p:nvSpPr>
        <p:spPr>
          <a:xfrm>
            <a:off x="876538" y="1772483"/>
            <a:ext cx="22860" cy="5533787"/>
          </a:xfrm>
          <a:prstGeom prst="roundRect">
            <a:avLst>
              <a:gd name="adj" fmla="val 326374"/>
            </a:avLst>
          </a:prstGeom>
          <a:solidFill>
            <a:srgbClr val="B2D4E5"/>
          </a:solidFill>
          <a:ln/>
        </p:spPr>
        <p:txBody>
          <a:bodyPr/>
          <a:lstStyle/>
          <a:p>
            <a:endParaRPr lang="en-US"/>
          </a:p>
        </p:txBody>
      </p:sp>
      <p:sp>
        <p:nvSpPr>
          <p:cNvPr id="7" name="Shape 3"/>
          <p:cNvSpPr/>
          <p:nvPr/>
        </p:nvSpPr>
        <p:spPr>
          <a:xfrm>
            <a:off x="1064895" y="2160627"/>
            <a:ext cx="621625" cy="22860"/>
          </a:xfrm>
          <a:prstGeom prst="roundRect">
            <a:avLst>
              <a:gd name="adj" fmla="val 326374"/>
            </a:avLst>
          </a:prstGeom>
          <a:solidFill>
            <a:srgbClr val="B2D4E5"/>
          </a:solidFill>
          <a:ln/>
        </p:spPr>
        <p:txBody>
          <a:bodyPr/>
          <a:lstStyle/>
          <a:p>
            <a:endParaRPr lang="en-US"/>
          </a:p>
        </p:txBody>
      </p:sp>
      <p:sp>
        <p:nvSpPr>
          <p:cNvPr id="8" name="Shape 4"/>
          <p:cNvSpPr/>
          <p:nvPr/>
        </p:nvSpPr>
        <p:spPr>
          <a:xfrm>
            <a:off x="688181" y="1972270"/>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9" name="Text 5"/>
          <p:cNvSpPr/>
          <p:nvPr/>
        </p:nvSpPr>
        <p:spPr>
          <a:xfrm>
            <a:off x="828080" y="2032159"/>
            <a:ext cx="119777"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1</a:t>
            </a:r>
            <a:endParaRPr lang="en-US" sz="2203" dirty="0"/>
          </a:p>
        </p:txBody>
      </p:sp>
      <p:sp>
        <p:nvSpPr>
          <p:cNvPr id="10" name="Text 6"/>
          <p:cNvSpPr/>
          <p:nvPr/>
        </p:nvSpPr>
        <p:spPr>
          <a:xfrm>
            <a:off x="1864876" y="1950006"/>
            <a:ext cx="2331482" cy="291346"/>
          </a:xfrm>
          <a:prstGeom prst="rect">
            <a:avLst/>
          </a:prstGeom>
          <a:noFill/>
          <a:ln/>
        </p:spPr>
        <p:txBody>
          <a:bodyPr wrap="none" rtlCol="0" anchor="t"/>
          <a:lstStyle/>
          <a:p>
            <a:pPr marL="0" indent="0" algn="l">
              <a:lnSpc>
                <a:spcPts val="2295"/>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Image Acquisition</a:t>
            </a:r>
            <a:endParaRPr lang="en-US" sz="1836" b="1" dirty="0"/>
          </a:p>
        </p:txBody>
      </p:sp>
      <p:sp>
        <p:nvSpPr>
          <p:cNvPr id="11" name="Text 7"/>
          <p:cNvSpPr/>
          <p:nvPr/>
        </p:nvSpPr>
        <p:spPr>
          <a:xfrm>
            <a:off x="1864876" y="2347913"/>
            <a:ext cx="6657499" cy="568404"/>
          </a:xfrm>
          <a:prstGeom prst="rect">
            <a:avLst/>
          </a:prstGeom>
          <a:noFill/>
          <a:ln/>
        </p:spPr>
        <p:txBody>
          <a:bodyPr wrap="square" rtlCol="0" anchor="t"/>
          <a:lstStyle/>
          <a:p>
            <a:pPr marL="0" indent="0" algn="l">
              <a:lnSpc>
                <a:spcPts val="2238"/>
              </a:lnSpc>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capturing high-quality 2D images of the archaeological object using a mobile device.</a:t>
            </a:r>
            <a:endParaRPr lang="en-US" sz="1399" dirty="0"/>
          </a:p>
        </p:txBody>
      </p:sp>
      <p:sp>
        <p:nvSpPr>
          <p:cNvPr id="12" name="Shape 8"/>
          <p:cNvSpPr/>
          <p:nvPr/>
        </p:nvSpPr>
        <p:spPr>
          <a:xfrm>
            <a:off x="1064895" y="3659505"/>
            <a:ext cx="621625" cy="22860"/>
          </a:xfrm>
          <a:prstGeom prst="roundRect">
            <a:avLst>
              <a:gd name="adj" fmla="val 326374"/>
            </a:avLst>
          </a:prstGeom>
          <a:solidFill>
            <a:srgbClr val="B2D4E5"/>
          </a:solidFill>
          <a:ln/>
        </p:spPr>
        <p:txBody>
          <a:bodyPr/>
          <a:lstStyle/>
          <a:p>
            <a:endParaRPr lang="en-US"/>
          </a:p>
        </p:txBody>
      </p:sp>
      <p:sp>
        <p:nvSpPr>
          <p:cNvPr id="13" name="Shape 9"/>
          <p:cNvSpPr/>
          <p:nvPr/>
        </p:nvSpPr>
        <p:spPr>
          <a:xfrm>
            <a:off x="688181" y="3471148"/>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808673" y="3531037"/>
            <a:ext cx="158591"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2</a:t>
            </a:r>
            <a:endParaRPr lang="en-US" sz="2203" dirty="0"/>
          </a:p>
        </p:txBody>
      </p:sp>
      <p:sp>
        <p:nvSpPr>
          <p:cNvPr id="15" name="Text 11"/>
          <p:cNvSpPr/>
          <p:nvPr/>
        </p:nvSpPr>
        <p:spPr>
          <a:xfrm>
            <a:off x="1864876" y="3448883"/>
            <a:ext cx="2331482" cy="291346"/>
          </a:xfrm>
          <a:prstGeom prst="rect">
            <a:avLst/>
          </a:prstGeom>
          <a:noFill/>
          <a:ln/>
        </p:spPr>
        <p:txBody>
          <a:bodyPr wrap="none" rtlCol="0" anchor="t"/>
          <a:lstStyle/>
          <a:p>
            <a:pPr marL="0" indent="0" algn="l">
              <a:lnSpc>
                <a:spcPts val="2238"/>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Image Preprocessing </a:t>
            </a:r>
            <a:endParaRPr lang="en-US" sz="2000" b="1" dirty="0"/>
          </a:p>
        </p:txBody>
      </p:sp>
      <p:sp>
        <p:nvSpPr>
          <p:cNvPr id="16" name="Text 12"/>
          <p:cNvSpPr/>
          <p:nvPr/>
        </p:nvSpPr>
        <p:spPr>
          <a:xfrm>
            <a:off x="1864876" y="3846790"/>
            <a:ext cx="6657499" cy="568404"/>
          </a:xfrm>
          <a:prstGeom prst="rect">
            <a:avLst/>
          </a:prstGeom>
          <a:noFill/>
          <a:ln/>
        </p:spPr>
        <p:txBody>
          <a:bodyPr wrap="square" rtlCol="0" anchor="t"/>
          <a:lstStyle/>
          <a:p>
            <a:pPr marL="0" indent="0" algn="l">
              <a:lnSpc>
                <a:spcPts val="2238"/>
              </a:lnSpc>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Once the images are captured, they undergo preprocessing to enhance their quality and prepare them for 3D reconstruction.</a:t>
            </a:r>
            <a:endParaRPr lang="en-US" sz="1399" dirty="0"/>
          </a:p>
        </p:txBody>
      </p:sp>
      <p:sp>
        <p:nvSpPr>
          <p:cNvPr id="17" name="Shape 13"/>
          <p:cNvSpPr/>
          <p:nvPr/>
        </p:nvSpPr>
        <p:spPr>
          <a:xfrm>
            <a:off x="1064895" y="5158383"/>
            <a:ext cx="621625" cy="22860"/>
          </a:xfrm>
          <a:prstGeom prst="roundRect">
            <a:avLst>
              <a:gd name="adj" fmla="val 326374"/>
            </a:avLst>
          </a:prstGeom>
          <a:solidFill>
            <a:srgbClr val="B2D4E5"/>
          </a:solidFill>
          <a:ln/>
        </p:spPr>
        <p:txBody>
          <a:bodyPr/>
          <a:lstStyle/>
          <a:p>
            <a:endParaRPr lang="en-US"/>
          </a:p>
        </p:txBody>
      </p:sp>
      <p:sp>
        <p:nvSpPr>
          <p:cNvPr id="18" name="Shape 14"/>
          <p:cNvSpPr/>
          <p:nvPr/>
        </p:nvSpPr>
        <p:spPr>
          <a:xfrm>
            <a:off x="688181" y="4970026"/>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808792" y="5029914"/>
            <a:ext cx="158353"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3</a:t>
            </a:r>
            <a:endParaRPr lang="en-US" sz="2203" dirty="0"/>
          </a:p>
        </p:txBody>
      </p:sp>
      <p:sp>
        <p:nvSpPr>
          <p:cNvPr id="20" name="Text 16"/>
          <p:cNvSpPr/>
          <p:nvPr/>
        </p:nvSpPr>
        <p:spPr>
          <a:xfrm>
            <a:off x="1864876" y="4947761"/>
            <a:ext cx="2331482" cy="291346"/>
          </a:xfrm>
          <a:prstGeom prst="rect">
            <a:avLst/>
          </a:prstGeom>
          <a:noFill/>
          <a:ln/>
        </p:spPr>
        <p:txBody>
          <a:bodyPr wrap="none" rtlCol="0" anchor="t"/>
          <a:lstStyle/>
          <a:p>
            <a:pPr marL="0" indent="0" algn="l">
              <a:lnSpc>
                <a:spcPts val="2238"/>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Feature Extraction </a:t>
            </a:r>
            <a:endParaRPr lang="en-US" sz="2000" b="1" dirty="0"/>
          </a:p>
        </p:txBody>
      </p:sp>
      <p:sp>
        <p:nvSpPr>
          <p:cNvPr id="21" name="Text 17"/>
          <p:cNvSpPr/>
          <p:nvPr/>
        </p:nvSpPr>
        <p:spPr>
          <a:xfrm>
            <a:off x="1864876" y="5345668"/>
            <a:ext cx="6657499" cy="284202"/>
          </a:xfrm>
          <a:prstGeom prst="rect">
            <a:avLst/>
          </a:prstGeom>
          <a:noFill/>
          <a:ln/>
        </p:spPr>
        <p:txBody>
          <a:bodyPr wrap="none" rtlCol="0" anchor="t"/>
          <a:lstStyle/>
          <a:p>
            <a:pPr>
              <a:lnSpc>
                <a:spcPts val="2238"/>
              </a:lnSpc>
            </a:pPr>
            <a:r>
              <a:rPr lang="en-US" sz="1800" dirty="0">
                <a:effectLst/>
                <a:latin typeface="Aptos" panose="020B0004020202020204" pitchFamily="34" charset="0"/>
                <a:ea typeface="Aptos" panose="020B0004020202020204" pitchFamily="34" charset="0"/>
                <a:cs typeface="Times New Roman" panose="02020603050405020304" pitchFamily="18" charset="0"/>
              </a:rPr>
              <a:t>extract distinctive features from the preprocessed images</a:t>
            </a:r>
          </a:p>
          <a:p>
            <a:pPr marL="0" indent="0" algn="l">
              <a:lnSpc>
                <a:spcPts val="2238"/>
              </a:lnSpc>
              <a:buNone/>
            </a:pPr>
            <a:endParaRPr lang="en-US" sz="1399" dirty="0"/>
          </a:p>
        </p:txBody>
      </p:sp>
      <p:sp>
        <p:nvSpPr>
          <p:cNvPr id="22" name="Shape 18"/>
          <p:cNvSpPr/>
          <p:nvPr/>
        </p:nvSpPr>
        <p:spPr>
          <a:xfrm>
            <a:off x="1064895" y="6373058"/>
            <a:ext cx="621625" cy="22860"/>
          </a:xfrm>
          <a:prstGeom prst="roundRect">
            <a:avLst>
              <a:gd name="adj" fmla="val 326374"/>
            </a:avLst>
          </a:prstGeom>
          <a:solidFill>
            <a:srgbClr val="B2D4E5"/>
          </a:solidFill>
          <a:ln/>
        </p:spPr>
        <p:txBody>
          <a:bodyPr/>
          <a:lstStyle/>
          <a:p>
            <a:endParaRPr lang="en-US"/>
          </a:p>
        </p:txBody>
      </p:sp>
      <p:sp>
        <p:nvSpPr>
          <p:cNvPr id="23" name="Shape 19"/>
          <p:cNvSpPr/>
          <p:nvPr/>
        </p:nvSpPr>
        <p:spPr>
          <a:xfrm>
            <a:off x="688181" y="6184702"/>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24" name="Text 20"/>
          <p:cNvSpPr/>
          <p:nvPr/>
        </p:nvSpPr>
        <p:spPr>
          <a:xfrm>
            <a:off x="812483" y="6244590"/>
            <a:ext cx="150852"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4</a:t>
            </a:r>
            <a:endParaRPr lang="en-US" sz="2203" dirty="0"/>
          </a:p>
        </p:txBody>
      </p:sp>
      <p:sp>
        <p:nvSpPr>
          <p:cNvPr id="25" name="Text 21"/>
          <p:cNvSpPr/>
          <p:nvPr/>
        </p:nvSpPr>
        <p:spPr>
          <a:xfrm>
            <a:off x="1864876" y="6162437"/>
            <a:ext cx="2449354" cy="291346"/>
          </a:xfrm>
          <a:prstGeom prst="rect">
            <a:avLst/>
          </a:prstGeom>
          <a:noFill/>
          <a:ln/>
        </p:spPr>
        <p:txBody>
          <a:bodyPr wrap="none" rtlCol="0" anchor="t"/>
          <a:lstStyle/>
          <a:p>
            <a:pPr marL="0" indent="0" algn="l">
              <a:lnSpc>
                <a:spcPts val="2238"/>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3D Model Reconstruction</a:t>
            </a:r>
            <a:endParaRPr lang="en-US" sz="2000" b="1" dirty="0"/>
          </a:p>
        </p:txBody>
      </p:sp>
      <p:sp>
        <p:nvSpPr>
          <p:cNvPr id="26" name="Text 22"/>
          <p:cNvSpPr/>
          <p:nvPr/>
        </p:nvSpPr>
        <p:spPr>
          <a:xfrm>
            <a:off x="1864876" y="6560344"/>
            <a:ext cx="6657499" cy="568404"/>
          </a:xfrm>
          <a:prstGeom prst="rect">
            <a:avLst/>
          </a:prstGeom>
          <a:noFill/>
          <a:ln/>
        </p:spPr>
        <p:txBody>
          <a:bodyPr wrap="square" rtlCol="0" anchor="t"/>
          <a:lstStyle/>
          <a:p>
            <a:pPr>
              <a:lnSpc>
                <a:spcPts val="2238"/>
              </a:lnSpc>
            </a:pPr>
            <a:r>
              <a:rPr lang="en-US" sz="1800" dirty="0">
                <a:effectLst/>
                <a:latin typeface="Aptos" panose="020B0004020202020204" pitchFamily="34" charset="0"/>
                <a:ea typeface="Aptos" panose="020B0004020202020204" pitchFamily="34" charset="0"/>
                <a:cs typeface="Times New Roman" panose="02020603050405020304" pitchFamily="18" charset="0"/>
              </a:rPr>
              <a:t>the system reconstructs the 3D model of the archaeological object.</a:t>
            </a:r>
          </a:p>
          <a:p>
            <a:pPr marL="0" indent="0" algn="l">
              <a:lnSpc>
                <a:spcPts val="2238"/>
              </a:lnSpc>
              <a:buNone/>
            </a:pPr>
            <a:endParaRPr lang="en-US" sz="1399" dirty="0"/>
          </a:p>
        </p:txBody>
      </p:sp>
      <p:grpSp>
        <p:nvGrpSpPr>
          <p:cNvPr id="27" name="Group 26">
            <a:extLst>
              <a:ext uri="{FF2B5EF4-FFF2-40B4-BE49-F238E27FC236}">
                <a16:creationId xmlns:a16="http://schemas.microsoft.com/office/drawing/2014/main" id="{3F733303-9C95-407E-C09D-B217371191E4}"/>
              </a:ext>
            </a:extLst>
          </p:cNvPr>
          <p:cNvGrpSpPr/>
          <p:nvPr/>
        </p:nvGrpSpPr>
        <p:grpSpPr>
          <a:xfrm>
            <a:off x="520369" y="7521470"/>
            <a:ext cx="13589661" cy="704888"/>
            <a:chOff x="0" y="7524712"/>
            <a:chExt cx="13589661" cy="704888"/>
          </a:xfrm>
        </p:grpSpPr>
        <p:pic>
          <p:nvPicPr>
            <p:cNvPr id="32" name="Google Shape;211;p7">
              <a:extLst>
                <a:ext uri="{FF2B5EF4-FFF2-40B4-BE49-F238E27FC236}">
                  <a16:creationId xmlns:a16="http://schemas.microsoft.com/office/drawing/2014/main" id="{C0D514AF-7B98-0847-BE91-1977B2EECAA1}"/>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33" name="Rectangle 32">
              <a:extLst>
                <a:ext uri="{FF2B5EF4-FFF2-40B4-BE49-F238E27FC236}">
                  <a16:creationId xmlns:a16="http://schemas.microsoft.com/office/drawing/2014/main" id="{C1903821-2149-A6BA-0D90-9FF630D6951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34" name="Google Shape;214;p7">
              <a:extLst>
                <a:ext uri="{FF2B5EF4-FFF2-40B4-BE49-F238E27FC236}">
                  <a16:creationId xmlns:a16="http://schemas.microsoft.com/office/drawing/2014/main" id="{BDA731FB-689B-67E9-324A-59B6AB74A974}"/>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24009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513845"/>
            <a:ext cx="6480810" cy="809982"/>
          </a:xfrm>
          <a:prstGeom prst="rect">
            <a:avLst/>
          </a:prstGeom>
          <a:noFill/>
          <a:ln/>
        </p:spPr>
        <p:txBody>
          <a:bodyPr wrap="none" rtlCol="0" anchor="t"/>
          <a:lstStyle/>
          <a:p>
            <a:pPr marL="0" indent="0">
              <a:lnSpc>
                <a:spcPts val="6379"/>
              </a:lnSpc>
              <a:buNone/>
            </a:pPr>
            <a:r>
              <a:rPr lang="en-US" sz="5100" b="1" dirty="0">
                <a:solidFill>
                  <a:srgbClr val="242424"/>
                </a:solidFill>
                <a:latin typeface="Petrona"/>
                <a:cs typeface="Arial" panose="020B0604020202020204" pitchFamily="34" charset="0"/>
              </a:rPr>
              <a:t>Methodology</a:t>
            </a:r>
          </a:p>
        </p:txBody>
      </p:sp>
      <p:sp>
        <p:nvSpPr>
          <p:cNvPr id="5" name="Text 2"/>
          <p:cNvSpPr/>
          <p:nvPr/>
        </p:nvSpPr>
        <p:spPr>
          <a:xfrm>
            <a:off x="864037"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2" name="Text 9"/>
          <p:cNvSpPr/>
          <p:nvPr/>
        </p:nvSpPr>
        <p:spPr>
          <a:xfrm>
            <a:off x="5186711" y="2419628"/>
            <a:ext cx="3503890" cy="3225322"/>
          </a:xfrm>
          <a:prstGeom prst="rect">
            <a:avLst/>
          </a:prstGeom>
          <a:noFill/>
          <a:ln/>
        </p:spPr>
        <p:txBody>
          <a:bodyPr wrap="square" rtlCol="0" anchor="t"/>
          <a:lstStyle/>
          <a:p>
            <a:pPr marL="342900" indent="-342900" algn="l">
              <a:lnSpc>
                <a:spcPts val="3110"/>
              </a:lnSpc>
              <a:buSzPct val="100000"/>
              <a:buFont typeface="+mj-lt"/>
              <a:buAutoNum type="arabicPeriod"/>
            </a:pPr>
            <a:r>
              <a:rPr lang="en-US" sz="1800" dirty="0">
                <a:solidFill>
                  <a:srgbClr val="272525"/>
                </a:solidFill>
                <a:latin typeface="Inter" pitchFamily="34" charset="0"/>
                <a:ea typeface="Inter" pitchFamily="34" charset="-122"/>
                <a:cs typeface="Inter" pitchFamily="34" charset="-120"/>
              </a:rPr>
              <a:t>Real-time data collection and analysis</a:t>
            </a:r>
          </a:p>
          <a:p>
            <a:pPr marL="342900" indent="-342900">
              <a:lnSpc>
                <a:spcPts val="3110"/>
              </a:lnSpc>
              <a:buSzPct val="100000"/>
              <a:buFont typeface="+mj-lt"/>
              <a:buAutoNum type="arabicPeriod"/>
            </a:pPr>
            <a:r>
              <a:rPr lang="en-US" sz="1800" dirty="0"/>
              <a:t>Programming languages (e.g., Python for machine learning).</a:t>
            </a:r>
          </a:p>
          <a:p>
            <a:pPr marL="342900" indent="-342900">
              <a:lnSpc>
                <a:spcPts val="3110"/>
              </a:lnSpc>
              <a:buSzPct val="100000"/>
              <a:buFont typeface="+mj-lt"/>
              <a:buAutoNum type="arabicPeriod"/>
            </a:pPr>
            <a:r>
              <a:rPr lang="en-US" sz="1800" dirty="0"/>
              <a:t>Application Development-React native</a:t>
            </a:r>
          </a:p>
          <a:p>
            <a:pPr marL="342900" indent="-342900" algn="l">
              <a:lnSpc>
                <a:spcPts val="3110"/>
              </a:lnSpc>
              <a:buSzPct val="100000"/>
              <a:buFont typeface="+mj-lt"/>
              <a:buAutoNum type="arabicPeriod"/>
            </a:pPr>
            <a:endParaRPr lang="en-US" sz="1800" dirty="0">
              <a:solidFill>
                <a:srgbClr val="272525"/>
              </a:solidFill>
              <a:latin typeface="Inter" pitchFamily="34" charset="0"/>
              <a:ea typeface="Inter" pitchFamily="34" charset="-122"/>
              <a:cs typeface="Inter" pitchFamily="34" charset="-120"/>
            </a:endParaRPr>
          </a:p>
          <a:p>
            <a:pPr marL="342900" indent="-342900" algn="l">
              <a:lnSpc>
                <a:spcPts val="3110"/>
              </a:lnSpc>
              <a:buSzPct val="100000"/>
              <a:buFont typeface="+mj-lt"/>
              <a:buAutoNum type="arabicPeriod"/>
            </a:pPr>
            <a:endParaRPr lang="en-US" sz="1800" dirty="0"/>
          </a:p>
        </p:txBody>
      </p:sp>
      <p:sp>
        <p:nvSpPr>
          <p:cNvPr id="15" name="Text 12"/>
          <p:cNvSpPr/>
          <p:nvPr/>
        </p:nvSpPr>
        <p:spPr>
          <a:xfrm>
            <a:off x="9184261" y="1747277"/>
            <a:ext cx="3240405" cy="405051"/>
          </a:xfrm>
          <a:prstGeom prst="rect">
            <a:avLst/>
          </a:prstGeom>
          <a:noFill/>
          <a:ln/>
        </p:spPr>
        <p:txBody>
          <a:bodyPr wrap="none" rtlCol="0" anchor="t"/>
          <a:lstStyle/>
          <a:p>
            <a:pPr marL="0" indent="0">
              <a:lnSpc>
                <a:spcPts val="3189"/>
              </a:lnSpc>
              <a:buNone/>
            </a:pPr>
            <a:r>
              <a:rPr lang="en-US" sz="2799" b="1" dirty="0">
                <a:solidFill>
                  <a:srgbClr val="242424"/>
                </a:solidFill>
                <a:latin typeface="Arial"/>
                <a:cs typeface="Arial"/>
              </a:rPr>
              <a:t>Algorithms</a:t>
            </a:r>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76959" y="2419628"/>
            <a:ext cx="3825322" cy="1551194"/>
          </a:xfrm>
          <a:prstGeom prst="rect">
            <a:avLst/>
          </a:prstGeom>
          <a:noFill/>
          <a:ln>
            <a:noFill/>
          </a:ln>
        </p:spPr>
        <p:txBody>
          <a:bodyPr spcFirstLastPara="1" wrap="square" lIns="0" tIns="0" rIns="0" bIns="0" anchor="t" anchorCtr="0">
            <a:spAutoFit/>
          </a:bodyPr>
          <a:lstStyle/>
          <a:p>
            <a:pPr marL="610997" marR="0" lvl="1" indent="-305498" algn="l" rtl="0">
              <a:lnSpc>
                <a:spcPct val="140014"/>
              </a:lnSpc>
              <a:spcBef>
                <a:spcPts val="0"/>
              </a:spcBef>
              <a:spcAft>
                <a:spcPts val="0"/>
              </a:spcAft>
              <a:buClr>
                <a:srgbClr val="000000"/>
              </a:buClr>
              <a:buSzPts val="2829"/>
              <a:buFont typeface="Arial"/>
              <a:buChar char="•"/>
            </a:pPr>
            <a:r>
              <a:rPr lang="en-US" dirty="0">
                <a:solidFill>
                  <a:srgbClr val="000000"/>
                </a:solidFill>
                <a:latin typeface="Arial" panose="020B0604020202020204" pitchFamily="34" charset="0"/>
                <a:ea typeface="Open Sans"/>
                <a:cs typeface="Arial" panose="020B0604020202020204" pitchFamily="34" charset="0"/>
                <a:sym typeface="Open Sans"/>
              </a:rPr>
              <a:t>MongoDB</a:t>
            </a:r>
            <a:endParaRPr dirty="0">
              <a:latin typeface="Arial" panose="020B0604020202020204" pitchFamily="34" charset="0"/>
              <a:cs typeface="Arial" panose="020B0604020202020204" pitchFamily="34" charset="0"/>
            </a:endParaRPr>
          </a:p>
          <a:p>
            <a:pPr marL="610997" marR="0" lvl="1" indent="-305498" algn="l" rtl="0">
              <a:lnSpc>
                <a:spcPct val="139964"/>
              </a:lnSpc>
              <a:spcBef>
                <a:spcPts val="0"/>
              </a:spcBef>
              <a:spcAft>
                <a:spcPts val="0"/>
              </a:spcAft>
              <a:buClr>
                <a:srgbClr val="000000"/>
              </a:buClr>
              <a:buSzPts val="2830"/>
              <a:buFont typeface="Arial"/>
              <a:buChar char="•"/>
            </a:pPr>
            <a:r>
              <a:rPr lang="en-US" b="0" i="0" u="none" strike="noStrike" cap="none" dirty="0">
                <a:solidFill>
                  <a:srgbClr val="000000"/>
                </a:solidFill>
                <a:latin typeface="Arial" panose="020B0604020202020204" pitchFamily="34" charset="0"/>
                <a:ea typeface="Open Sans"/>
                <a:cs typeface="Arial" panose="020B0604020202020204" pitchFamily="34" charset="0"/>
                <a:sym typeface="Open Sans"/>
              </a:rPr>
              <a:t>Python</a:t>
            </a:r>
            <a:endParaRPr lang="en-US" dirty="0">
              <a:latin typeface="Arial" panose="020B0604020202020204" pitchFamily="34" charset="0"/>
              <a:cs typeface="Arial" panose="020B0604020202020204" pitchFamily="34" charset="0"/>
            </a:endParaRPr>
          </a:p>
          <a:p>
            <a:pPr marL="610996" marR="0" lvl="1" indent="-305498" algn="l" rtl="0">
              <a:lnSpc>
                <a:spcPct val="139964"/>
              </a:lnSpc>
              <a:spcBef>
                <a:spcPts val="0"/>
              </a:spcBef>
              <a:spcAft>
                <a:spcPts val="0"/>
              </a:spcAft>
              <a:buClr>
                <a:srgbClr val="000000"/>
              </a:buClr>
              <a:buSzPts val="2830"/>
              <a:buFont typeface="Arial"/>
              <a:buChar char="•"/>
            </a:pPr>
            <a:r>
              <a:rPr lang="en-US" b="0" i="0" u="none" strike="noStrike" cap="none" dirty="0">
                <a:solidFill>
                  <a:srgbClr val="000000"/>
                </a:solidFill>
                <a:latin typeface="Arial" panose="020B0604020202020204" pitchFamily="34" charset="0"/>
                <a:ea typeface="Open Sans"/>
                <a:cs typeface="Arial" panose="020B0604020202020204" pitchFamily="34" charset="0"/>
                <a:sym typeface="Open Sans"/>
              </a:rPr>
              <a:t>Node</a:t>
            </a:r>
          </a:p>
          <a:p>
            <a:pPr marL="610996" marR="0" lvl="1" indent="-305498" algn="l" rtl="0">
              <a:lnSpc>
                <a:spcPct val="139964"/>
              </a:lnSpc>
              <a:spcBef>
                <a:spcPts val="0"/>
              </a:spcBef>
              <a:spcAft>
                <a:spcPts val="0"/>
              </a:spcAft>
              <a:buClr>
                <a:srgbClr val="000000"/>
              </a:buClr>
              <a:buSzPts val="2830"/>
              <a:buFont typeface="Arial"/>
              <a:buChar char="•"/>
            </a:pPr>
            <a:r>
              <a:rPr lang="en-US" dirty="0">
                <a:solidFill>
                  <a:srgbClr val="000000"/>
                </a:solidFill>
                <a:latin typeface="Arial" panose="020B0604020202020204" pitchFamily="34" charset="0"/>
                <a:ea typeface="Open Sans"/>
                <a:cs typeface="Arial" panose="020B0604020202020204" pitchFamily="34" charset="0"/>
                <a:sym typeface="Open Sans"/>
              </a:rPr>
              <a:t>Azure</a:t>
            </a:r>
            <a:endParaRPr dirty="0">
              <a:latin typeface="Arial" panose="020B0604020202020204" pitchFamily="34" charset="0"/>
              <a:cs typeface="Arial" panose="020B0604020202020204" pitchFamily="34" charset="0"/>
            </a:endParaRPr>
          </a:p>
        </p:txBody>
      </p:sp>
      <p:sp>
        <p:nvSpPr>
          <p:cNvPr id="21" name="Google Shape;810;p27">
            <a:extLst>
              <a:ext uri="{FF2B5EF4-FFF2-40B4-BE49-F238E27FC236}">
                <a16:creationId xmlns:a16="http://schemas.microsoft.com/office/drawing/2014/main" id="{B0B6D0FE-4B05-491C-9B3D-505FA32117BD}"/>
              </a:ext>
            </a:extLst>
          </p:cNvPr>
          <p:cNvSpPr txBox="1"/>
          <p:nvPr/>
        </p:nvSpPr>
        <p:spPr>
          <a:xfrm>
            <a:off x="4000429" y="1702429"/>
            <a:ext cx="3825322" cy="559961"/>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799" b="1" dirty="0">
                <a:solidFill>
                  <a:srgbClr val="242424"/>
                </a:solidFill>
                <a:latin typeface="Arial"/>
                <a:cs typeface="Arial"/>
                <a:sym typeface="Arial"/>
              </a:rPr>
              <a:t>Techniques</a:t>
            </a:r>
            <a:endParaRPr sz="2799" b="1" dirty="0">
              <a:solidFill>
                <a:srgbClr val="242424"/>
              </a:solidFill>
              <a:latin typeface="Arial"/>
              <a:cs typeface="Arial"/>
            </a:endParaRP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87942" y="1680581"/>
            <a:ext cx="3825322" cy="559961"/>
          </a:xfrm>
          <a:prstGeom prst="rect">
            <a:avLst/>
          </a:prstGeom>
          <a:noFill/>
          <a:ln>
            <a:noFill/>
          </a:ln>
        </p:spPr>
        <p:txBody>
          <a:bodyPr spcFirstLastPara="1" wrap="square" lIns="0" tIns="0" rIns="0" bIns="0" anchor="t" anchorCtr="0">
            <a:spAutoFit/>
          </a:bodyPr>
          <a:lstStyle/>
          <a:p>
            <a:pPr marL="0" marR="0" lvl="0" indent="0" algn="ctr" rtl="0">
              <a:lnSpc>
                <a:spcPct val="130010"/>
              </a:lnSpc>
              <a:spcBef>
                <a:spcPts val="0"/>
              </a:spcBef>
              <a:spcAft>
                <a:spcPts val="0"/>
              </a:spcAft>
              <a:buNone/>
            </a:pPr>
            <a:r>
              <a:rPr lang="en-US" sz="2799" b="1" i="0" u="none" strike="noStrike" cap="none" dirty="0">
                <a:solidFill>
                  <a:srgbClr val="242424"/>
                </a:solidFill>
                <a:latin typeface="Arial"/>
                <a:ea typeface="Arial"/>
                <a:cs typeface="Arial"/>
                <a:sym typeface="Arial"/>
              </a:rPr>
              <a:t>Technologies</a:t>
            </a:r>
            <a:endParaRPr b="1" dirty="0"/>
          </a:p>
        </p:txBody>
      </p:sp>
      <p:sp>
        <p:nvSpPr>
          <p:cNvPr id="29" name="Google Shape;796;p27">
            <a:extLst>
              <a:ext uri="{FF2B5EF4-FFF2-40B4-BE49-F238E27FC236}">
                <a16:creationId xmlns:a16="http://schemas.microsoft.com/office/drawing/2014/main" id="{E33B42CD-AB16-48DE-B668-CE1E9F2D8699}"/>
              </a:ext>
            </a:extLst>
          </p:cNvPr>
          <p:cNvSpPr txBox="1"/>
          <p:nvPr/>
        </p:nvSpPr>
        <p:spPr>
          <a:xfrm>
            <a:off x="9517750" y="2419628"/>
            <a:ext cx="4628556" cy="830997"/>
          </a:xfrm>
          <a:prstGeom prst="rect">
            <a:avLst/>
          </a:prstGeom>
          <a:noFill/>
          <a:ln>
            <a:noFill/>
          </a:ln>
        </p:spPr>
        <p:txBody>
          <a:bodyPr spcFirstLastPara="1" wrap="square" lIns="0" tIns="0" rIns="0" bIns="0" anchor="t" anchorCtr="0">
            <a:spAutoFit/>
          </a:bodyPr>
          <a:lstStyle/>
          <a:p>
            <a:pPr marL="285750" lvl="0" indent="-285750">
              <a:lnSpc>
                <a:spcPct val="150000"/>
              </a:lnSpc>
              <a:buFont typeface="Arial" panose="020B0604020202020204" pitchFamily="34" charset="0"/>
              <a:buChar char="•"/>
            </a:pPr>
            <a:r>
              <a:rPr lang="en-US" b="1" dirty="0"/>
              <a:t>Machine Learning Models</a:t>
            </a:r>
            <a:r>
              <a:rPr lang="en-US" dirty="0"/>
              <a:t>: Regression algorithms for generate 3D object</a:t>
            </a:r>
            <a:endParaRPr lang="en-US"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CB22FF12-386D-D57E-1E16-8F0EAFA6A2D0}"/>
              </a:ext>
            </a:extLst>
          </p:cNvPr>
          <p:cNvGrpSpPr/>
          <p:nvPr/>
        </p:nvGrpSpPr>
        <p:grpSpPr>
          <a:xfrm>
            <a:off x="520369" y="7521470"/>
            <a:ext cx="13589661" cy="704888"/>
            <a:chOff x="0" y="7524712"/>
            <a:chExt cx="13589661" cy="704888"/>
          </a:xfrm>
        </p:grpSpPr>
        <p:pic>
          <p:nvPicPr>
            <p:cNvPr id="16" name="Google Shape;211;p7">
              <a:extLst>
                <a:ext uri="{FF2B5EF4-FFF2-40B4-BE49-F238E27FC236}">
                  <a16:creationId xmlns:a16="http://schemas.microsoft.com/office/drawing/2014/main" id="{AD726AEC-829E-337C-F231-2A3ECD9868E6}"/>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7" name="Rectangle 16">
              <a:extLst>
                <a:ext uri="{FF2B5EF4-FFF2-40B4-BE49-F238E27FC236}">
                  <a16:creationId xmlns:a16="http://schemas.microsoft.com/office/drawing/2014/main" id="{516F1386-D290-E19B-3055-EE4C5085490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8" name="Google Shape;214;p7">
              <a:extLst>
                <a:ext uri="{FF2B5EF4-FFF2-40B4-BE49-F238E27FC236}">
                  <a16:creationId xmlns:a16="http://schemas.microsoft.com/office/drawing/2014/main" id="{5864CBC6-6B36-996F-46BF-46234CDA119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70781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Completion of the project</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1846659"/>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Public data sets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Previous researches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Surveys</a:t>
            </a:r>
            <a:endParaRPr lang="en-US" sz="2000" dirty="0">
              <a:solidFill>
                <a:schemeClr val="dk1"/>
              </a:solidFill>
              <a:latin typeface="Open Sans" panose="020B0604020202020204" charset="0"/>
              <a:ea typeface="Open Sans" panose="020B0604020202020204" charset="0"/>
              <a:cs typeface="Open Sans" panose="020B0604020202020204" charset="0"/>
              <a:sym typeface="Calibri"/>
            </a:endParaRPr>
          </a:p>
          <a:p>
            <a:pPr marL="342900" indent="-342900">
              <a:lnSpc>
                <a:spcPct val="150000"/>
              </a:lnSpc>
              <a:buFont typeface="Arial" panose="020B0604020202020204" pitchFamily="34" charset="0"/>
              <a:buChar char="•"/>
            </a:pPr>
            <a:r>
              <a:rPr lang="en-US" sz="2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From </a:t>
            </a:r>
            <a:r>
              <a:rPr lang="en-US" sz="2000" dirty="0">
                <a:latin typeface="Open Sans" panose="020B0606030504020204" pitchFamily="34" charset="0"/>
                <a:ea typeface="Open Sans" panose="020B0606030504020204" pitchFamily="34" charset="0"/>
                <a:cs typeface="Open Sans" panose="020B0606030504020204" pitchFamily="34" charset="0"/>
              </a:rPr>
              <a:t>Archaeological  </a:t>
            </a:r>
            <a:r>
              <a:rPr lang="en-US" sz="2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department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11723954" cy="430887"/>
          </a:xfrm>
          <a:prstGeom prst="rect">
            <a:avLst/>
          </a:prstGeom>
          <a:noFill/>
          <a:ln>
            <a:noFill/>
          </a:ln>
        </p:spPr>
        <p:txBody>
          <a:bodyPr spcFirstLastPara="1" wrap="square" lIns="0" tIns="0" rIns="0" bIns="0" anchor="t" anchorCtr="0">
            <a:spAutoFit/>
          </a:bodyPr>
          <a:lstStyle/>
          <a:p>
            <a:r>
              <a:rPr lang="en-US" sz="2800" dirty="0"/>
              <a:t>Data Collection for the project is being carried out using the following ways:</a:t>
            </a:r>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29775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Gannt Chart</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4" name="Picture 13">
            <a:extLst>
              <a:ext uri="{FF2B5EF4-FFF2-40B4-BE49-F238E27FC236}">
                <a16:creationId xmlns:a16="http://schemas.microsoft.com/office/drawing/2014/main" id="{48ACD1E1-6190-0590-AA2D-4B91C174246F}"/>
              </a:ext>
            </a:extLst>
          </p:cNvPr>
          <p:cNvPicPr>
            <a:picLocks noChangeAspect="1"/>
          </p:cNvPicPr>
          <p:nvPr/>
        </p:nvPicPr>
        <p:blipFill>
          <a:blip r:embed="rId5"/>
          <a:stretch>
            <a:fillRect/>
          </a:stretch>
        </p:blipFill>
        <p:spPr>
          <a:xfrm>
            <a:off x="1025609" y="2052827"/>
            <a:ext cx="12956402" cy="4247611"/>
          </a:xfrm>
          <a:prstGeom prst="rect">
            <a:avLst/>
          </a:prstGeom>
        </p:spPr>
      </p:pic>
    </p:spTree>
    <p:extLst>
      <p:ext uri="{BB962C8B-B14F-4D97-AF65-F5344CB8AC3E}">
        <p14:creationId xmlns:p14="http://schemas.microsoft.com/office/powerpoint/2010/main" val="3638729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Requirements</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478676"/>
            <a:ext cx="6264735" cy="1661993"/>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Hardware: </a:t>
            </a:r>
            <a:r>
              <a:rPr lang="en-US" dirty="0">
                <a:effectLst/>
                <a:latin typeface="Aptos" panose="020B0004020202020204" pitchFamily="34" charset="0"/>
                <a:ea typeface="Aptos" panose="020B0004020202020204" pitchFamily="34" charset="0"/>
                <a:cs typeface="Times New Roman" panose="02020603050405020304" pitchFamily="18" charset="0"/>
              </a:rPr>
              <a:t>Mobile device with a high-resolution camera and sufficient processing power</a:t>
            </a:r>
          </a:p>
          <a:p>
            <a:pPr marL="342900" indent="-342900">
              <a:lnSpc>
                <a:spcPct val="150000"/>
              </a:lnSpc>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Software: Operating System: Android 9.0 or higher, iOS 12.0 or higher.</a:t>
            </a:r>
            <a:endParaRPr lang="en-US" dirty="0"/>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1882202"/>
            <a:ext cx="4704990"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System requirements</a:t>
            </a:r>
          </a:p>
        </p:txBody>
      </p:sp>
      <p:sp>
        <p:nvSpPr>
          <p:cNvPr id="12" name="Google Shape;796;p27">
            <a:extLst>
              <a:ext uri="{FF2B5EF4-FFF2-40B4-BE49-F238E27FC236}">
                <a16:creationId xmlns:a16="http://schemas.microsoft.com/office/drawing/2014/main" id="{46E20814-7CF3-4146-8D13-834D98B4A260}"/>
              </a:ext>
            </a:extLst>
          </p:cNvPr>
          <p:cNvSpPr txBox="1"/>
          <p:nvPr/>
        </p:nvSpPr>
        <p:spPr>
          <a:xfrm>
            <a:off x="8447478" y="1800219"/>
            <a:ext cx="4420199" cy="295465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Performance</a:t>
            </a:r>
          </a:p>
          <a:p>
            <a:pPr marL="342900" indent="-342900">
              <a:lnSpc>
                <a:spcPct val="150000"/>
              </a:lnSpc>
              <a:buFont typeface="Arial" panose="020B0604020202020204" pitchFamily="34" charset="0"/>
              <a:buChar char="•"/>
            </a:pPr>
            <a:r>
              <a:rPr lang="en-US" dirty="0"/>
              <a:t>Reliability</a:t>
            </a:r>
          </a:p>
          <a:p>
            <a:pPr marL="342900" indent="-342900">
              <a:lnSpc>
                <a:spcPct val="150000"/>
              </a:lnSpc>
              <a:buFont typeface="Arial" panose="020B0604020202020204" pitchFamily="34" charset="0"/>
              <a:buChar char="•"/>
            </a:pPr>
            <a:r>
              <a:rPr lang="en-US" dirty="0"/>
              <a:t>Scalability</a:t>
            </a:r>
          </a:p>
          <a:p>
            <a:pPr marL="342900" indent="-342900">
              <a:lnSpc>
                <a:spcPct val="150000"/>
              </a:lnSpc>
              <a:buFont typeface="Arial" panose="020B0604020202020204" pitchFamily="34" charset="0"/>
              <a:buChar char="•"/>
            </a:pPr>
            <a:r>
              <a:rPr lang="en-US" dirty="0"/>
              <a:t>Security</a:t>
            </a:r>
          </a:p>
          <a:p>
            <a:pPr marL="342900" indent="-342900">
              <a:lnSpc>
                <a:spcPct val="150000"/>
              </a:lnSpc>
              <a:buFont typeface="Arial" panose="020B0604020202020204" pitchFamily="34" charset="0"/>
              <a:buChar char="•"/>
            </a:pPr>
            <a:r>
              <a:rPr lang="en-US" dirty="0"/>
              <a:t>Usability</a:t>
            </a:r>
          </a:p>
          <a:p>
            <a:pPr marL="342900" indent="-342900">
              <a:lnSpc>
                <a:spcPct val="150000"/>
              </a:lnSpc>
              <a:buFont typeface="Arial" panose="020B0604020202020204" pitchFamily="34" charset="0"/>
              <a:buChar char="•"/>
            </a:pPr>
            <a:r>
              <a:rPr lang="en-US" dirty="0"/>
              <a:t>Maintainability</a:t>
            </a:r>
          </a:p>
          <a:p>
            <a:pPr marL="342900" indent="-342900">
              <a:lnSpc>
                <a:spcPct val="150000"/>
              </a:lnSpc>
              <a:buFont typeface="Arial" panose="020B0604020202020204" pitchFamily="34" charset="0"/>
              <a:buChar char="•"/>
            </a:pPr>
            <a:r>
              <a:rPr lang="en-US" dirty="0"/>
              <a:t>Accuracy</a:t>
            </a:r>
            <a:endParaRPr lang="en-US" sz="2000" dirty="0">
              <a:latin typeface="Open Sans" panose="020B0604020202020204" charset="0"/>
              <a:ea typeface="Open Sans" panose="020B0604020202020204" charset="0"/>
              <a:cs typeface="Open Sans" panose="020B0604020202020204" charset="0"/>
            </a:endParaRPr>
          </a:p>
        </p:txBody>
      </p:sp>
      <p:sp>
        <p:nvSpPr>
          <p:cNvPr id="13" name="Google Shape;810;p27">
            <a:extLst>
              <a:ext uri="{FF2B5EF4-FFF2-40B4-BE49-F238E27FC236}">
                <a16:creationId xmlns:a16="http://schemas.microsoft.com/office/drawing/2014/main" id="{9C33F416-FA45-4359-A3DF-4393AAA0B664}"/>
              </a:ext>
            </a:extLst>
          </p:cNvPr>
          <p:cNvSpPr txBox="1"/>
          <p:nvPr/>
        </p:nvSpPr>
        <p:spPr>
          <a:xfrm>
            <a:off x="8162686" y="1203745"/>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Non-functional requirements</a:t>
            </a:r>
          </a:p>
        </p:txBody>
      </p:sp>
      <p:grpSp>
        <p:nvGrpSpPr>
          <p:cNvPr id="6" name="Group 5">
            <a:extLst>
              <a:ext uri="{FF2B5EF4-FFF2-40B4-BE49-F238E27FC236}">
                <a16:creationId xmlns:a16="http://schemas.microsoft.com/office/drawing/2014/main" id="{993B80A5-4295-AC6B-A53F-7DE20FC11C1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FF050B2-A280-0E4B-8FC8-5DDAF1581C5F}"/>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E5FA9F84-0633-1835-ADA8-3001C2633A4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B69E9050-CCE9-E718-6CA0-78E297DF724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0" name="Google Shape;810;p27">
            <a:extLst>
              <a:ext uri="{FF2B5EF4-FFF2-40B4-BE49-F238E27FC236}">
                <a16:creationId xmlns:a16="http://schemas.microsoft.com/office/drawing/2014/main" id="{CFEDDE78-33CD-A71A-A02B-06F314184DBA}"/>
              </a:ext>
            </a:extLst>
          </p:cNvPr>
          <p:cNvSpPr txBox="1"/>
          <p:nvPr/>
        </p:nvSpPr>
        <p:spPr>
          <a:xfrm>
            <a:off x="765674" y="4819733"/>
            <a:ext cx="4704990"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functional requirements</a:t>
            </a:r>
          </a:p>
        </p:txBody>
      </p:sp>
      <p:sp>
        <p:nvSpPr>
          <p:cNvPr id="14" name="Google Shape;796;p27">
            <a:extLst>
              <a:ext uri="{FF2B5EF4-FFF2-40B4-BE49-F238E27FC236}">
                <a16:creationId xmlns:a16="http://schemas.microsoft.com/office/drawing/2014/main" id="{E1ADDD1E-68BC-FE7B-7C9E-4DAEA0CF0E10}"/>
              </a:ext>
            </a:extLst>
          </p:cNvPr>
          <p:cNvSpPr txBox="1"/>
          <p:nvPr/>
        </p:nvSpPr>
        <p:spPr>
          <a:xfrm>
            <a:off x="1050465" y="5403055"/>
            <a:ext cx="10212267" cy="124649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Algorithm Development : Develop algorithms to accurately convert 2D images into 3D models.</a:t>
            </a:r>
          </a:p>
          <a:p>
            <a:pPr marL="342900" indent="-342900">
              <a:lnSpc>
                <a:spcPct val="150000"/>
              </a:lnSpc>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Mobile Optimization : Optimize the 3D object generation process for mobile devices.</a:t>
            </a:r>
          </a:p>
          <a:p>
            <a:pPr marL="342900" indent="-342900">
              <a:lnSpc>
                <a:spcPct val="150000"/>
              </a:lnSpc>
              <a:buFont typeface="Arial" panose="020B06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Integration with image Scanning systems.</a:t>
            </a:r>
            <a:endParaRPr lang="en-US" dirty="0"/>
          </a:p>
        </p:txBody>
      </p:sp>
    </p:spTree>
    <p:extLst>
      <p:ext uri="{BB962C8B-B14F-4D97-AF65-F5344CB8AC3E}">
        <p14:creationId xmlns:p14="http://schemas.microsoft.com/office/powerpoint/2010/main" val="338876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864037" y="1760696"/>
            <a:ext cx="6480810" cy="809982"/>
          </a:xfrm>
          <a:prstGeom prst="rect">
            <a:avLst/>
          </a:prstGeom>
          <a:noFill/>
          <a:ln/>
        </p:spPr>
        <p:txBody>
          <a:bodyPr wrap="none" rtlCol="0" anchor="t"/>
          <a:lstStyle/>
          <a:p>
            <a:pPr marL="0" indent="0">
              <a:lnSpc>
                <a:spcPts val="6379"/>
              </a:lnSpc>
              <a:buNone/>
            </a:pPr>
            <a:endParaRPr lang="en-US" sz="5103" dirty="0"/>
          </a:p>
        </p:txBody>
      </p:sp>
      <p:sp>
        <p:nvSpPr>
          <p:cNvPr id="5" name="Text 2"/>
          <p:cNvSpPr/>
          <p:nvPr/>
        </p:nvSpPr>
        <p:spPr>
          <a:xfrm>
            <a:off x="864037"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8" name="Google Shape;594;p19">
            <a:extLst>
              <a:ext uri="{FF2B5EF4-FFF2-40B4-BE49-F238E27FC236}">
                <a16:creationId xmlns:a16="http://schemas.microsoft.com/office/drawing/2014/main" id="{22A0C36D-31EE-485A-805F-1F3D49BE584B}"/>
              </a:ext>
            </a:extLst>
          </p:cNvPr>
          <p:cNvSpPr txBox="1"/>
          <p:nvPr/>
        </p:nvSpPr>
        <p:spPr>
          <a:xfrm>
            <a:off x="-1441041" y="281060"/>
            <a:ext cx="8971393" cy="987835"/>
          </a:xfrm>
          <a:prstGeom prst="rect">
            <a:avLst/>
          </a:prstGeom>
          <a:noFill/>
          <a:ln>
            <a:noFill/>
          </a:ln>
        </p:spPr>
        <p:txBody>
          <a:bodyPr spcFirstLastPara="1" wrap="square" lIns="0" tIns="0" rIns="0" bIns="0" anchor="t" anchorCtr="0">
            <a:spAutoFit/>
          </a:bodyPr>
          <a:lstStyle/>
          <a:p>
            <a:pPr algn="ctr">
              <a:lnSpc>
                <a:spcPct val="130001"/>
              </a:lnSpc>
            </a:pPr>
            <a:r>
              <a:rPr lang="en-US" sz="4938" dirty="0">
                <a:solidFill>
                  <a:srgbClr val="242424"/>
                </a:solidFill>
                <a:latin typeface="Arial"/>
                <a:ea typeface="Arial"/>
                <a:cs typeface="Arial"/>
                <a:sym typeface="Arial"/>
              </a:rPr>
              <a:t>System diagram</a:t>
            </a:r>
            <a:endParaRPr sz="1440" dirty="0"/>
          </a:p>
        </p:txBody>
      </p:sp>
      <p:grpSp>
        <p:nvGrpSpPr>
          <p:cNvPr id="6" name="Group 5">
            <a:extLst>
              <a:ext uri="{FF2B5EF4-FFF2-40B4-BE49-F238E27FC236}">
                <a16:creationId xmlns:a16="http://schemas.microsoft.com/office/drawing/2014/main" id="{4929F706-0A06-A291-5725-F5FC304702B7}"/>
              </a:ext>
            </a:extLst>
          </p:cNvPr>
          <p:cNvGrpSpPr/>
          <p:nvPr/>
        </p:nvGrpSpPr>
        <p:grpSpPr>
          <a:xfrm>
            <a:off x="520369" y="7521470"/>
            <a:ext cx="13589661" cy="704888"/>
            <a:chOff x="0" y="7524712"/>
            <a:chExt cx="13589661" cy="704888"/>
          </a:xfrm>
        </p:grpSpPr>
        <p:pic>
          <p:nvPicPr>
            <p:cNvPr id="8" name="Google Shape;211;p7">
              <a:extLst>
                <a:ext uri="{FF2B5EF4-FFF2-40B4-BE49-F238E27FC236}">
                  <a16:creationId xmlns:a16="http://schemas.microsoft.com/office/drawing/2014/main" id="{B8AC446C-F835-A1A6-E0D5-A75D7850FE1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9" name="Rectangle 8">
              <a:extLst>
                <a:ext uri="{FF2B5EF4-FFF2-40B4-BE49-F238E27FC236}">
                  <a16:creationId xmlns:a16="http://schemas.microsoft.com/office/drawing/2014/main" id="{B4347527-8EE7-2326-90E6-492320F10F17}"/>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F36F175F-7DA8-7675-364E-0558CE0E629C}"/>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5" name="Picture 14" descr="A diagram of a person's brain&#10;&#10;Description automatically generated">
            <a:extLst>
              <a:ext uri="{FF2B5EF4-FFF2-40B4-BE49-F238E27FC236}">
                <a16:creationId xmlns:a16="http://schemas.microsoft.com/office/drawing/2014/main" id="{3B07ACBE-3DBA-67AE-0E2F-96EEB397DB6C}"/>
              </a:ext>
            </a:extLst>
          </p:cNvPr>
          <p:cNvPicPr>
            <a:picLocks noChangeAspect="1"/>
          </p:cNvPicPr>
          <p:nvPr/>
        </p:nvPicPr>
        <p:blipFill>
          <a:blip r:embed="rId5"/>
          <a:stretch>
            <a:fillRect/>
          </a:stretch>
        </p:blipFill>
        <p:spPr>
          <a:xfrm>
            <a:off x="2150878" y="1460071"/>
            <a:ext cx="10328644" cy="5598995"/>
          </a:xfrm>
          <a:prstGeom prst="rect">
            <a:avLst/>
          </a:prstGeom>
        </p:spPr>
      </p:pic>
      <p:pic>
        <p:nvPicPr>
          <p:cNvPr id="12" name="Picture 11">
            <a:extLst>
              <a:ext uri="{FF2B5EF4-FFF2-40B4-BE49-F238E27FC236}">
                <a16:creationId xmlns:a16="http://schemas.microsoft.com/office/drawing/2014/main" id="{AEFE99E8-0D98-9C68-A132-31A337C0A125}"/>
              </a:ext>
            </a:extLst>
          </p:cNvPr>
          <p:cNvPicPr>
            <a:picLocks noChangeAspect="1"/>
          </p:cNvPicPr>
          <p:nvPr/>
        </p:nvPicPr>
        <p:blipFill>
          <a:blip r:embed="rId6"/>
          <a:stretch>
            <a:fillRect/>
          </a:stretch>
        </p:blipFill>
        <p:spPr>
          <a:xfrm>
            <a:off x="9478323" y="6262789"/>
            <a:ext cx="624894" cy="342930"/>
          </a:xfrm>
          <a:prstGeom prst="rect">
            <a:avLst/>
          </a:prstGeom>
        </p:spPr>
      </p:pic>
    </p:spTree>
    <p:extLst>
      <p:ext uri="{BB962C8B-B14F-4D97-AF65-F5344CB8AC3E}">
        <p14:creationId xmlns:p14="http://schemas.microsoft.com/office/powerpoint/2010/main" val="4124158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47"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864037" y="1760696"/>
            <a:ext cx="6480810" cy="809982"/>
          </a:xfrm>
          <a:prstGeom prst="rect">
            <a:avLst/>
          </a:prstGeom>
          <a:noFill/>
          <a:ln/>
        </p:spPr>
        <p:txBody>
          <a:bodyPr wrap="none" rtlCol="0" anchor="t"/>
          <a:lstStyle/>
          <a:p>
            <a:pPr marL="0" indent="0">
              <a:lnSpc>
                <a:spcPts val="6379"/>
              </a:lnSpc>
              <a:buNone/>
            </a:pPr>
            <a:endParaRPr lang="en-US" sz="5103" dirty="0"/>
          </a:p>
        </p:txBody>
      </p:sp>
      <p:sp>
        <p:nvSpPr>
          <p:cNvPr id="5" name="Text 2"/>
          <p:cNvSpPr/>
          <p:nvPr/>
        </p:nvSpPr>
        <p:spPr>
          <a:xfrm>
            <a:off x="864037"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8" name="Google Shape;594;p19">
            <a:extLst>
              <a:ext uri="{FF2B5EF4-FFF2-40B4-BE49-F238E27FC236}">
                <a16:creationId xmlns:a16="http://schemas.microsoft.com/office/drawing/2014/main" id="{22A0C36D-31EE-485A-805F-1F3D49BE584B}"/>
              </a:ext>
            </a:extLst>
          </p:cNvPr>
          <p:cNvSpPr txBox="1"/>
          <p:nvPr/>
        </p:nvSpPr>
        <p:spPr>
          <a:xfrm>
            <a:off x="864037" y="283633"/>
            <a:ext cx="3915783" cy="987835"/>
          </a:xfrm>
          <a:prstGeom prst="rect">
            <a:avLst/>
          </a:prstGeom>
          <a:noFill/>
          <a:ln>
            <a:noFill/>
          </a:ln>
        </p:spPr>
        <p:txBody>
          <a:bodyPr spcFirstLastPara="1" wrap="square" lIns="0" tIns="0" rIns="0" bIns="0" anchor="t" anchorCtr="0">
            <a:spAutoFit/>
          </a:bodyPr>
          <a:lstStyle/>
          <a:p>
            <a:pPr>
              <a:lnSpc>
                <a:spcPct val="130001"/>
              </a:lnSpc>
            </a:pPr>
            <a:r>
              <a:rPr lang="en-US" sz="4938" dirty="0">
                <a:solidFill>
                  <a:srgbClr val="242424"/>
                </a:solidFill>
                <a:latin typeface="Arial"/>
                <a:ea typeface="Arial"/>
                <a:cs typeface="Arial"/>
                <a:sym typeface="Arial"/>
              </a:rPr>
              <a:t>References</a:t>
            </a:r>
            <a:endParaRPr lang="en-US" sz="1440" dirty="0"/>
          </a:p>
        </p:txBody>
      </p:sp>
      <p:sp>
        <p:nvSpPr>
          <p:cNvPr id="10" name="Google Shape;592;p19">
            <a:extLst>
              <a:ext uri="{FF2B5EF4-FFF2-40B4-BE49-F238E27FC236}">
                <a16:creationId xmlns:a16="http://schemas.microsoft.com/office/drawing/2014/main" id="{7062BBC2-A94B-4613-92BE-AEFBA241C4AE}"/>
              </a:ext>
            </a:extLst>
          </p:cNvPr>
          <p:cNvSpPr txBox="1"/>
          <p:nvPr/>
        </p:nvSpPr>
        <p:spPr>
          <a:xfrm>
            <a:off x="864037" y="1394652"/>
            <a:ext cx="12902326" cy="6463308"/>
          </a:xfrm>
          <a:prstGeom prst="rect">
            <a:avLst/>
          </a:prstGeom>
          <a:noFill/>
          <a:ln>
            <a:noFill/>
          </a:ln>
        </p:spPr>
        <p:txBody>
          <a:bodyPr spcFirstLastPara="1" wrap="square" lIns="0" tIns="0" rIns="0" bIns="0" anchor="t" anchorCtr="0">
            <a:spAutoFit/>
          </a:bodyPr>
          <a:lstStyle/>
          <a:p>
            <a:pPr>
              <a:lnSpc>
                <a:spcPct val="140014"/>
              </a:lnSpc>
            </a:pPr>
            <a:r>
              <a:rPr lang="en-US" sz="2000" dirty="0">
                <a:solidFill>
                  <a:srgbClr val="000000"/>
                </a:solidFill>
                <a:latin typeface="Calibri (Body)"/>
                <a:ea typeface="Open Sans"/>
                <a:cs typeface="Arial" panose="020B0604020202020204" pitchFamily="34" charset="0"/>
                <a:sym typeface="Open Sans"/>
              </a:rPr>
              <a:t>[1] X. Liu, "Research on 3D Object Reconstruction Method based on Deep Learning," in *Proceedings of the 2nd International Conference on Artificial Intelligence and Computer Engineering (ICAICE)*, Tianjin, China, Dec. 2022, pp. 93-98, </a:t>
            </a:r>
            <a:r>
              <a:rPr lang="en-US" sz="2000" dirty="0" err="1">
                <a:solidFill>
                  <a:srgbClr val="000000"/>
                </a:solidFill>
                <a:latin typeface="Calibri (Body)"/>
                <a:ea typeface="Open Sans"/>
                <a:cs typeface="Arial" panose="020B0604020202020204" pitchFamily="34" charset="0"/>
                <a:sym typeface="Open Sans"/>
              </a:rPr>
              <a:t>doi</a:t>
            </a:r>
            <a:r>
              <a:rPr lang="en-US" sz="2000" dirty="0">
                <a:solidFill>
                  <a:srgbClr val="000000"/>
                </a:solidFill>
                <a:latin typeface="Calibri (Body)"/>
                <a:ea typeface="Open Sans"/>
                <a:cs typeface="Arial" panose="020B0604020202020204" pitchFamily="34" charset="0"/>
                <a:sym typeface="Open Sans"/>
              </a:rPr>
              <a:t>: 10.1109/ICAICE57299.2022.00024.</a:t>
            </a:r>
          </a:p>
          <a:p>
            <a:pPr>
              <a:lnSpc>
                <a:spcPct val="140014"/>
              </a:lnSpc>
            </a:pPr>
            <a:endParaRPr lang="en-US" sz="2000" dirty="0">
              <a:solidFill>
                <a:srgbClr val="000000"/>
              </a:solidFill>
              <a:latin typeface="Arial" panose="020B0604020202020204" pitchFamily="34" charset="0"/>
              <a:ea typeface="Open Sans"/>
              <a:cs typeface="Arial" panose="020B0604020202020204" pitchFamily="34" charset="0"/>
              <a:sym typeface="Open Sans"/>
            </a:endParaRPr>
          </a:p>
          <a:p>
            <a:pPr>
              <a:lnSpc>
                <a:spcPct val="140014"/>
              </a:lnSpc>
            </a:pPr>
            <a:r>
              <a:rPr lang="en-US" sz="2000" dirty="0">
                <a:solidFill>
                  <a:srgbClr val="000000"/>
                </a:solidFill>
                <a:latin typeface="Calibri (Body)"/>
                <a:ea typeface="Open Sans"/>
                <a:cs typeface="Arial" panose="020B0604020202020204" pitchFamily="34" charset="0"/>
                <a:sym typeface="Open Sans"/>
              </a:rPr>
              <a:t>[2]</a:t>
            </a:r>
            <a:r>
              <a:rPr lang="en-US" sz="2000" dirty="0">
                <a:latin typeface="Calibri (Body)"/>
              </a:rPr>
              <a:t> K. </a:t>
            </a:r>
            <a:r>
              <a:rPr lang="en-US" sz="2000" dirty="0" err="1">
                <a:latin typeface="Calibri (Body)"/>
              </a:rPr>
              <a:t>SusheelKumar</a:t>
            </a:r>
            <a:r>
              <a:rPr lang="en-US" sz="2000" dirty="0">
                <a:latin typeface="Calibri (Body)"/>
              </a:rPr>
              <a:t>, V. B. </a:t>
            </a:r>
            <a:r>
              <a:rPr lang="en-US" sz="2000" dirty="0" err="1">
                <a:latin typeface="Calibri (Body)"/>
              </a:rPr>
              <a:t>Semwal</a:t>
            </a:r>
            <a:r>
              <a:rPr lang="en-US" sz="2000" dirty="0">
                <a:latin typeface="Calibri (Body)"/>
              </a:rPr>
              <a:t>, S. Prasad, and R. C. Tripathi, "Generating 3D Model Using 2D Images of an Object," </a:t>
            </a:r>
            <a:r>
              <a:rPr lang="en-US" sz="2000" i="1" dirty="0">
                <a:latin typeface="Calibri (Body)"/>
              </a:rPr>
              <a:t>International Journal of Engineering Science and Technology (IJEST)</a:t>
            </a:r>
            <a:r>
              <a:rPr lang="en-US" sz="2000" dirty="0">
                <a:latin typeface="Calibri (Body)"/>
              </a:rPr>
              <a:t>, vol. 3, no. 1, pp. 406-409, Jan. 2011.</a:t>
            </a:r>
          </a:p>
          <a:p>
            <a:pPr>
              <a:lnSpc>
                <a:spcPct val="140014"/>
              </a:lnSpc>
            </a:pPr>
            <a:endParaRPr lang="en-US" sz="2000" dirty="0">
              <a:solidFill>
                <a:srgbClr val="000000"/>
              </a:solidFill>
              <a:latin typeface="Calibri (Body)"/>
              <a:ea typeface="Open Sans"/>
              <a:cs typeface="Arial" panose="020B0604020202020204" pitchFamily="34" charset="0"/>
              <a:sym typeface="Open Sans"/>
            </a:endParaRPr>
          </a:p>
          <a:p>
            <a:pPr>
              <a:lnSpc>
                <a:spcPct val="140014"/>
              </a:lnSpc>
            </a:pPr>
            <a:r>
              <a:rPr lang="en-US" sz="2000" dirty="0">
                <a:solidFill>
                  <a:srgbClr val="000000"/>
                </a:solidFill>
                <a:latin typeface="Calibri (Body)"/>
                <a:ea typeface="Open Sans"/>
                <a:cs typeface="Arial" panose="020B0604020202020204" pitchFamily="34" charset="0"/>
                <a:sym typeface="Open Sans"/>
              </a:rPr>
              <a:t>[3] K. Zhao and A. Larsen, “Challenges and Opportunities in 3D Content Generation,” </a:t>
            </a:r>
            <a:r>
              <a:rPr lang="en-US" sz="2000" dirty="0" err="1">
                <a:solidFill>
                  <a:srgbClr val="000000"/>
                </a:solidFill>
                <a:latin typeface="Calibri (Body)"/>
                <a:ea typeface="Open Sans"/>
                <a:cs typeface="Arial" panose="020B0604020202020204" pitchFamily="34" charset="0"/>
                <a:sym typeface="Open Sans"/>
              </a:rPr>
              <a:t>arXiv</a:t>
            </a:r>
            <a:r>
              <a:rPr lang="en-US" sz="2000" dirty="0">
                <a:solidFill>
                  <a:srgbClr val="000000"/>
                </a:solidFill>
                <a:latin typeface="Calibri (Body)"/>
                <a:ea typeface="Open Sans"/>
                <a:cs typeface="Arial" panose="020B0604020202020204" pitchFamily="34" charset="0"/>
                <a:sym typeface="Open Sans"/>
              </a:rPr>
              <a:t> preprint arXiv:2405.15335v1, May 2024. Available: </a:t>
            </a:r>
            <a:r>
              <a:rPr lang="en-US" sz="2000" dirty="0">
                <a:solidFill>
                  <a:srgbClr val="000000"/>
                </a:solidFill>
                <a:latin typeface="Calibri (Body)"/>
                <a:ea typeface="Open Sans"/>
                <a:cs typeface="Arial" panose="020B0604020202020204" pitchFamily="34" charset="0"/>
                <a:sym typeface="Open Sans"/>
                <a:hlinkClick r:id="rId4"/>
              </a:rPr>
              <a:t>https://arxiv.org/abs/2405.15335</a:t>
            </a:r>
            <a:r>
              <a:rPr lang="en-US" sz="2000" dirty="0">
                <a:solidFill>
                  <a:srgbClr val="000000"/>
                </a:solidFill>
                <a:latin typeface="Calibri (Body)"/>
                <a:ea typeface="Open Sans"/>
                <a:cs typeface="Arial" panose="020B0604020202020204" pitchFamily="34" charset="0"/>
                <a:sym typeface="Open Sans"/>
              </a:rPr>
              <a:t>.</a:t>
            </a:r>
          </a:p>
          <a:p>
            <a:pPr>
              <a:lnSpc>
                <a:spcPct val="140014"/>
              </a:lnSpc>
            </a:pPr>
            <a:endParaRPr lang="en-US" sz="2000" dirty="0">
              <a:solidFill>
                <a:srgbClr val="000000"/>
              </a:solidFill>
              <a:latin typeface="Calibri (Body)"/>
              <a:ea typeface="Open Sans"/>
              <a:cs typeface="Arial" panose="020B0604020202020204" pitchFamily="34" charset="0"/>
              <a:sym typeface="Open Sans"/>
            </a:endParaRPr>
          </a:p>
          <a:p>
            <a:pPr>
              <a:lnSpc>
                <a:spcPct val="140014"/>
              </a:lnSpc>
            </a:pPr>
            <a:r>
              <a:rPr lang="en-US" sz="2000" dirty="0">
                <a:solidFill>
                  <a:srgbClr val="000000"/>
                </a:solidFill>
                <a:latin typeface="Calibri (Body)"/>
                <a:ea typeface="Open Sans"/>
                <a:cs typeface="Arial" panose="020B0604020202020204" pitchFamily="34" charset="0"/>
                <a:sym typeface="Open Sans"/>
              </a:rPr>
              <a:t>[4] H. Li, Y. Zheng, X. Wu, and Q. Cai, "3D Model Generation and Reconstruction Using Conditional Generative Adversarial Network," *International Journal of Computational Intelligence Systems*, vol. 12, no. 2, pp. 697–705, 2019, </a:t>
            </a:r>
            <a:r>
              <a:rPr lang="en-US" sz="2000" dirty="0" err="1">
                <a:solidFill>
                  <a:srgbClr val="000000"/>
                </a:solidFill>
                <a:latin typeface="Calibri (Body)"/>
                <a:ea typeface="Open Sans"/>
                <a:cs typeface="Arial" panose="020B0604020202020204" pitchFamily="34" charset="0"/>
                <a:sym typeface="Open Sans"/>
              </a:rPr>
              <a:t>doi</a:t>
            </a:r>
            <a:r>
              <a:rPr lang="en-US" sz="2000" dirty="0">
                <a:solidFill>
                  <a:srgbClr val="000000"/>
                </a:solidFill>
                <a:latin typeface="Calibri (Body)"/>
                <a:ea typeface="Open Sans"/>
                <a:cs typeface="Arial" panose="020B0604020202020204" pitchFamily="34" charset="0"/>
                <a:sym typeface="Open Sans"/>
              </a:rPr>
              <a:t>: 10.2991/ijcis.d.190617.001.</a:t>
            </a:r>
          </a:p>
          <a:p>
            <a:pPr>
              <a:lnSpc>
                <a:spcPct val="140014"/>
              </a:lnSpc>
            </a:pPr>
            <a:endParaRPr lang="en-US" sz="2000" dirty="0">
              <a:solidFill>
                <a:srgbClr val="000000"/>
              </a:solidFill>
              <a:latin typeface="Calibri (Body)"/>
              <a:ea typeface="Open Sans"/>
              <a:cs typeface="Arial" panose="020B0604020202020204" pitchFamily="34" charset="0"/>
              <a:sym typeface="Open Sans"/>
            </a:endParaRPr>
          </a:p>
          <a:p>
            <a:pPr>
              <a:lnSpc>
                <a:spcPct val="140014"/>
              </a:lnSpc>
            </a:pPr>
            <a:endParaRPr lang="en-US" sz="2000" dirty="0">
              <a:solidFill>
                <a:srgbClr val="000000"/>
              </a:solidFill>
              <a:latin typeface="Arial" panose="020B0604020202020204" pitchFamily="34" charset="0"/>
              <a:ea typeface="Open Sans"/>
              <a:cs typeface="Arial" panose="020B0604020202020204" pitchFamily="34" charset="0"/>
              <a:sym typeface="Open Sans"/>
            </a:endParaRPr>
          </a:p>
        </p:txBody>
      </p:sp>
      <p:grpSp>
        <p:nvGrpSpPr>
          <p:cNvPr id="6" name="Group 5">
            <a:extLst>
              <a:ext uri="{FF2B5EF4-FFF2-40B4-BE49-F238E27FC236}">
                <a16:creationId xmlns:a16="http://schemas.microsoft.com/office/drawing/2014/main" id="{DD54FF5F-3E2B-C711-A642-F691D32AA22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03B24F-763C-5798-2E7E-25E7398EF70A}"/>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02365C6-52C4-0084-9C44-A687246121A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FE27DBC-7C07-B79E-8C73-82EDD7D9D0AF}"/>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877429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160"/>
            <a:ext cx="14630400" cy="8229600"/>
          </a:xfrm>
          <a:prstGeom prst="rect">
            <a:avLst/>
          </a:prstGeom>
        </p:spPr>
      </p:pic>
      <p:sp>
        <p:nvSpPr>
          <p:cNvPr id="3" name="Shape 0"/>
          <p:cNvSpPr/>
          <p:nvPr/>
        </p:nvSpPr>
        <p:spPr>
          <a:xfrm>
            <a:off x="19050" y="-10160"/>
            <a:ext cx="14630400" cy="8229600"/>
          </a:xfrm>
          <a:prstGeom prst="rect">
            <a:avLst/>
          </a:prstGeom>
          <a:solidFill>
            <a:srgbClr val="FFFFFF">
              <a:alpha val="75000"/>
            </a:srgbClr>
          </a:solidFill>
          <a:ln/>
        </p:spPr>
        <p:txBody>
          <a:bodyPr/>
          <a:lstStyle/>
          <a:p>
            <a:endParaRPr lang="en-US" dirty="0"/>
          </a:p>
        </p:txBody>
      </p:sp>
      <p:sp>
        <p:nvSpPr>
          <p:cNvPr id="8" name="Google Shape;216;p7">
            <a:extLst>
              <a:ext uri="{FF2B5EF4-FFF2-40B4-BE49-F238E27FC236}">
                <a16:creationId xmlns:a16="http://schemas.microsoft.com/office/drawing/2014/main" id="{5AD147F7-0A1B-4EE3-9803-1E6F738B43AE}"/>
              </a:ext>
            </a:extLst>
          </p:cNvPr>
          <p:cNvSpPr txBox="1"/>
          <p:nvPr/>
        </p:nvSpPr>
        <p:spPr>
          <a:xfrm>
            <a:off x="1272629" y="3772348"/>
            <a:ext cx="12085142" cy="1077474"/>
          </a:xfrm>
          <a:prstGeom prst="rect">
            <a:avLst/>
          </a:prstGeom>
          <a:noFill/>
          <a:ln>
            <a:noFill/>
          </a:ln>
        </p:spPr>
        <p:txBody>
          <a:bodyPr spcFirstLastPara="1" wrap="square" lIns="0" tIns="0" rIns="0" bIns="0" anchor="t" anchorCtr="0">
            <a:spAutoFit/>
          </a:bodyPr>
          <a:lstStyle/>
          <a:p>
            <a:pPr algn="ctr">
              <a:lnSpc>
                <a:spcPct val="130005"/>
              </a:lnSpc>
            </a:pPr>
            <a:r>
              <a:rPr lang="en-US" sz="5386" dirty="0">
                <a:solidFill>
                  <a:srgbClr val="242424"/>
                </a:solidFill>
                <a:latin typeface="Arial"/>
                <a:ea typeface="Arial"/>
                <a:cs typeface="Arial"/>
                <a:sym typeface="Arial"/>
              </a:rPr>
              <a:t>IT21352294 | J.R.K.B. Jayawardhana</a:t>
            </a:r>
            <a:endParaRPr sz="1440" dirty="0"/>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5258853"/>
            <a:ext cx="8927898" cy="725391"/>
          </a:xfrm>
          <a:prstGeom prst="rect">
            <a:avLst/>
          </a:prstGeom>
          <a:noFill/>
          <a:ln>
            <a:noFill/>
          </a:ln>
        </p:spPr>
        <p:txBody>
          <a:bodyPr spcFirstLastPara="1" wrap="square" lIns="0" tIns="0" rIns="0" bIns="0" anchor="t" anchorCtr="0">
            <a:spAutoFit/>
          </a:bodyPr>
          <a:lstStyle/>
          <a:p>
            <a:pPr algn="ctr">
              <a:lnSpc>
                <a:spcPct val="130008"/>
              </a:lnSpc>
            </a:pPr>
            <a:r>
              <a:rPr lang="en-US" sz="3626" dirty="0">
                <a:solidFill>
                  <a:srgbClr val="242424"/>
                </a:solidFill>
                <a:latin typeface="Arial"/>
                <a:ea typeface="Arial"/>
                <a:cs typeface="Arial"/>
                <a:sym typeface="Arial"/>
              </a:rPr>
              <a:t>Specialization : Information Technology</a:t>
            </a:r>
            <a:endParaRPr sz="1440" dirty="0"/>
          </a:p>
        </p:txBody>
      </p:sp>
      <p:grpSp>
        <p:nvGrpSpPr>
          <p:cNvPr id="14" name="Group 13">
            <a:extLst>
              <a:ext uri="{FF2B5EF4-FFF2-40B4-BE49-F238E27FC236}">
                <a16:creationId xmlns:a16="http://schemas.microsoft.com/office/drawing/2014/main" id="{050AA45B-F63D-42A9-B331-F08801F6565F}"/>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FD16DDFC-17E2-4B0D-B448-922EF7999B4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84E9C3A8-3E94-4FF7-9182-4BB15C7622D1}"/>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2E905F0D-BB50-448A-A508-867E412FCB5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6" name="Google Shape;215;p7">
            <a:extLst>
              <a:ext uri="{FF2B5EF4-FFF2-40B4-BE49-F238E27FC236}">
                <a16:creationId xmlns:a16="http://schemas.microsoft.com/office/drawing/2014/main" id="{D01985B4-AFA2-FE3F-18E3-268F10AE227B}"/>
              </a:ext>
            </a:extLst>
          </p:cNvPr>
          <p:cNvPicPr preferRelativeResize="0"/>
          <p:nvPr/>
        </p:nvPicPr>
        <p:blipFill>
          <a:blip r:embed="rId5"/>
          <a:stretch/>
        </p:blipFill>
        <p:spPr>
          <a:xfrm>
            <a:off x="11896344" y="0"/>
            <a:ext cx="2734056" cy="2944368"/>
          </a:xfrm>
          <a:prstGeom prst="rect">
            <a:avLst/>
          </a:prstGeom>
        </p:spPr>
      </p:pic>
    </p:spTree>
    <p:extLst>
      <p:ext uri="{BB962C8B-B14F-4D97-AF65-F5344CB8AC3E}">
        <p14:creationId xmlns:p14="http://schemas.microsoft.com/office/powerpoint/2010/main" val="4158423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4832" y="0"/>
            <a:ext cx="14630400" cy="8229600"/>
          </a:xfrm>
          <a:prstGeom prst="rect">
            <a:avLst/>
          </a:prstGeom>
          <a:solidFill>
            <a:srgbClr val="FFFFFF">
              <a:alpha val="75000"/>
            </a:srgbClr>
          </a:solidFill>
          <a:ln/>
        </p:spPr>
        <p:txBody>
          <a:bodyPr/>
          <a:lstStyle/>
          <a:p>
            <a:endParaRPr lang="en-US" dirty="0"/>
          </a:p>
        </p:txBody>
      </p:sp>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Box 12">
            <a:extLst>
              <a:ext uri="{FF2B5EF4-FFF2-40B4-BE49-F238E27FC236}">
                <a16:creationId xmlns:a16="http://schemas.microsoft.com/office/drawing/2014/main" id="{0830D281-D126-8660-B6EA-52B853BF1BAD}"/>
              </a:ext>
            </a:extLst>
          </p:cNvPr>
          <p:cNvSpPr txBox="1"/>
          <p:nvPr/>
        </p:nvSpPr>
        <p:spPr>
          <a:xfrm flipH="1">
            <a:off x="219542" y="390740"/>
            <a:ext cx="14399706" cy="830997"/>
          </a:xfrm>
          <a:prstGeom prst="rect">
            <a:avLst/>
          </a:prstGeom>
          <a:noFill/>
        </p:spPr>
        <p:txBody>
          <a:bodyPr wrap="square" rtlCol="0">
            <a:spAutoFit/>
          </a:bodyPr>
          <a:lstStyle/>
          <a:p>
            <a:pPr algn="ctr"/>
            <a:r>
              <a:rPr lang="en-US" sz="4800" b="1" dirty="0"/>
              <a:t>Model training and Historical Data Retrieval for objects </a:t>
            </a:r>
          </a:p>
        </p:txBody>
      </p:sp>
      <p:pic>
        <p:nvPicPr>
          <p:cNvPr id="9" name="Picture 8">
            <a:extLst>
              <a:ext uri="{FF2B5EF4-FFF2-40B4-BE49-F238E27FC236}">
                <a16:creationId xmlns:a16="http://schemas.microsoft.com/office/drawing/2014/main" id="{341812E8-28A0-D694-01D1-F091CEC3EB6C}"/>
              </a:ext>
            </a:extLst>
          </p:cNvPr>
          <p:cNvPicPr>
            <a:picLocks noChangeAspect="1"/>
          </p:cNvPicPr>
          <p:nvPr/>
        </p:nvPicPr>
        <p:blipFill>
          <a:blip r:embed="rId5"/>
          <a:srcRect/>
          <a:stretch/>
        </p:blipFill>
        <p:spPr>
          <a:xfrm>
            <a:off x="3211552" y="1961092"/>
            <a:ext cx="8396868" cy="4723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795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9" name="Google Shape;594;p19">
            <a:extLst>
              <a:ext uri="{FF2B5EF4-FFF2-40B4-BE49-F238E27FC236}">
                <a16:creationId xmlns:a16="http://schemas.microsoft.com/office/drawing/2014/main" id="{BE09E8DE-056A-4F0C-8520-8B1C2B0E25E3}"/>
              </a:ext>
            </a:extLst>
          </p:cNvPr>
          <p:cNvSpPr txBox="1"/>
          <p:nvPr/>
        </p:nvSpPr>
        <p:spPr>
          <a:xfrm>
            <a:off x="3867150" y="411339"/>
            <a:ext cx="9934819" cy="800219"/>
          </a:xfrm>
          <a:prstGeom prst="rect">
            <a:avLst/>
          </a:prstGeom>
          <a:noFill/>
          <a:ln>
            <a:noFill/>
          </a:ln>
        </p:spPr>
        <p:txBody>
          <a:bodyPr spcFirstLastPara="1" wrap="square" lIns="0" tIns="0" rIns="0" bIns="0" anchor="t" anchorCtr="0">
            <a:spAutoFit/>
          </a:bodyPr>
          <a:lstStyle/>
          <a:p>
            <a:pPr algn="ctr">
              <a:lnSpc>
                <a:spcPct val="130001"/>
              </a:lnSpc>
            </a:pPr>
            <a:r>
              <a:rPr lang="en-US" sz="4000" b="1" dirty="0">
                <a:solidFill>
                  <a:srgbClr val="242424"/>
                </a:solidFill>
                <a:latin typeface="Arial"/>
                <a:ea typeface="Arial"/>
                <a:cs typeface="Arial"/>
                <a:sym typeface="Arial"/>
              </a:rPr>
              <a:t>Introduction</a:t>
            </a:r>
            <a:endParaRPr sz="4000" b="1" dirty="0"/>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493602" y="1255519"/>
            <a:ext cx="9582528" cy="7755969"/>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400" b="1" dirty="0">
                <a:cs typeface="Arial" panose="020B0604020202020204" pitchFamily="34" charset="0"/>
              </a:rPr>
              <a:t>Comprehensive Dataset Collection</a:t>
            </a:r>
            <a:r>
              <a:rPr lang="en-US" sz="2400" dirty="0">
                <a:cs typeface="Arial" panose="020B0604020202020204" pitchFamily="34" charset="0"/>
              </a:rPr>
              <a:t>: Curate a specialized dataset of archaeological objects, capturing unique features for high-quality model training. </a:t>
            </a:r>
          </a:p>
          <a:p>
            <a:pPr marL="701599" lvl="1" indent="-457200">
              <a:lnSpc>
                <a:spcPct val="139964"/>
              </a:lnSpc>
              <a:buClr>
                <a:srgbClr val="000000"/>
              </a:buClr>
              <a:buSzPts val="2830"/>
              <a:buFont typeface="Wingdings" panose="05000000000000000000" pitchFamily="2" charset="2"/>
              <a:buChar char="q"/>
            </a:pPr>
            <a:r>
              <a:rPr lang="en-US" sz="2400" b="1" dirty="0">
                <a:cs typeface="Arial" panose="020B0604020202020204" pitchFamily="34" charset="0"/>
              </a:rPr>
              <a:t>Machine Learning Model Training</a:t>
            </a:r>
            <a:r>
              <a:rPr lang="en-US" sz="2400" dirty="0">
                <a:cs typeface="Arial" panose="020B0604020202020204" pitchFamily="34" charset="0"/>
              </a:rPr>
              <a:t>: Train advanced machine learning models, particularly CNNs, to accurately recognize and classify archaeological artifacts.</a:t>
            </a:r>
          </a:p>
          <a:p>
            <a:pPr marL="701599" lvl="1" indent="-457200">
              <a:lnSpc>
                <a:spcPct val="139964"/>
              </a:lnSpc>
              <a:buClr>
                <a:srgbClr val="000000"/>
              </a:buClr>
              <a:buSzPts val="2830"/>
              <a:buFont typeface="Wingdings" panose="05000000000000000000" pitchFamily="2" charset="2"/>
              <a:buChar char="q"/>
            </a:pPr>
            <a:r>
              <a:rPr lang="en-US" sz="2400" b="1" dirty="0">
                <a:cs typeface="Arial" panose="020B0604020202020204" pitchFamily="34" charset="0"/>
              </a:rPr>
              <a:t>Historical Data Retrieval System</a:t>
            </a:r>
            <a:r>
              <a:rPr lang="en-US" sz="2400" dirty="0">
                <a:cs typeface="Arial" panose="020B0604020202020204" pitchFamily="34" charset="0"/>
              </a:rPr>
              <a:t>: Implement a system to fetch relevant historical context from global databases, ensuring accurate and up-to-date information. Collect data from the Kingdoms of Sri Lanka.</a:t>
            </a:r>
          </a:p>
          <a:p>
            <a:pPr marL="701599" lvl="1" indent="-457200">
              <a:lnSpc>
                <a:spcPct val="139964"/>
              </a:lnSpc>
              <a:buClr>
                <a:srgbClr val="000000"/>
              </a:buClr>
              <a:buSzPts val="2830"/>
              <a:buFont typeface="Wingdings" panose="05000000000000000000" pitchFamily="2" charset="2"/>
              <a:buChar char="q"/>
            </a:pPr>
            <a:r>
              <a:rPr lang="en-US" sz="2400" b="1" dirty="0">
                <a:cs typeface="Arial" panose="020B0604020202020204" pitchFamily="34" charset="0"/>
              </a:rPr>
              <a:t>API Development and Continuous Updates</a:t>
            </a:r>
            <a:r>
              <a:rPr lang="en-US" sz="2400" dirty="0">
                <a:cs typeface="Arial" panose="020B0604020202020204" pitchFamily="34" charset="0"/>
              </a:rPr>
              <a:t>: Develop an API for mobile app integration and continuously update models with new data for accuracy and relevance.</a:t>
            </a:r>
          </a:p>
          <a:p>
            <a:pPr algn="just">
              <a:lnSpc>
                <a:spcPct val="140014"/>
              </a:lnSpc>
            </a:pPr>
            <a:endParaRPr lang="en-US" sz="2400" dirty="0">
              <a:solidFill>
                <a:srgbClr val="000000"/>
              </a:solidFill>
              <a:ea typeface="Open Sans"/>
              <a:cs typeface="Open Sans"/>
              <a:sym typeface="Open Sans"/>
            </a:endParaRPr>
          </a:p>
          <a:p>
            <a:pPr>
              <a:lnSpc>
                <a:spcPct val="140014"/>
              </a:lnSpc>
            </a:pPr>
            <a:endParaRPr lang="en-US" sz="2400" dirty="0">
              <a:solidFill>
                <a:srgbClr val="000000"/>
              </a:solidFill>
              <a:ea typeface="Open Sans"/>
              <a:cs typeface="Open Sans"/>
              <a:sym typeface="Open Sans"/>
            </a:endParaRPr>
          </a:p>
          <a:p>
            <a:pPr>
              <a:lnSpc>
                <a:spcPct val="140014"/>
              </a:lnSpc>
            </a:pPr>
            <a:endParaRPr lang="en-US" sz="2400" dirty="0">
              <a:solidFill>
                <a:srgbClr val="000000"/>
              </a:solidFill>
              <a:ea typeface="Open Sans"/>
              <a:cs typeface="Open Sans"/>
              <a:sym typeface="Open Sans"/>
            </a:endParaRPr>
          </a:p>
        </p:txBody>
      </p:sp>
      <p:pic>
        <p:nvPicPr>
          <p:cNvPr id="8" name="Image 1" descr="preencoded.png">
            <a:extLst>
              <a:ext uri="{FF2B5EF4-FFF2-40B4-BE49-F238E27FC236}">
                <a16:creationId xmlns:a16="http://schemas.microsoft.com/office/drawing/2014/main" id="{EE2193F9-1E79-8394-C03B-1825A4649B5E}"/>
              </a:ext>
            </a:extLst>
          </p:cNvPr>
          <p:cNvPicPr>
            <a:picLocks noChangeAspect="1"/>
          </p:cNvPicPr>
          <p:nvPr/>
        </p:nvPicPr>
        <p:blipFill>
          <a:blip r:embed="rId4"/>
          <a:stretch>
            <a:fillRect/>
          </a:stretch>
        </p:blipFill>
        <p:spPr>
          <a:xfrm>
            <a:off x="0" y="0"/>
            <a:ext cx="4637500" cy="8229600"/>
          </a:xfrm>
          <a:prstGeom prst="rect">
            <a:avLst/>
          </a:prstGeom>
        </p:spPr>
      </p:pic>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a:t>
              </a:r>
              <a:r>
                <a:rPr lang="en-US" dirty="0">
                  <a:solidFill>
                    <a:schemeClr val="tx1"/>
                  </a:solidFill>
                </a:rPr>
                <a:t>Jayawardhana J.R.K.B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43190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11151"/>
            <a:ext cx="14630400" cy="8229600"/>
          </a:xfrm>
          <a:prstGeom prst="rect">
            <a:avLst/>
          </a:prstGeom>
          <a:solidFill>
            <a:srgbClr val="FFFFFF">
              <a:alpha val="75000"/>
            </a:srgbClr>
          </a:solidFill>
          <a:ln/>
        </p:spPr>
        <p:txBody>
          <a:bodyPr/>
          <a:lstStyle/>
          <a:p>
            <a:endParaRPr lang="en-US"/>
          </a:p>
        </p:txBody>
      </p:sp>
      <p:pic>
        <p:nvPicPr>
          <p:cNvPr id="4" name="Image 1"/>
          <p:cNvPicPr>
            <a:picLocks noChangeAspect="1"/>
          </p:cNvPicPr>
          <p:nvPr/>
        </p:nvPicPr>
        <p:blipFill>
          <a:blip r:embed="rId4"/>
          <a:srcRect/>
          <a:stretch/>
        </p:blipFill>
        <p:spPr>
          <a:xfrm>
            <a:off x="0" y="11151"/>
            <a:ext cx="5486400" cy="8229600"/>
          </a:xfrm>
          <a:prstGeom prst="rect">
            <a:avLst/>
          </a:prstGeom>
        </p:spPr>
      </p:pic>
      <p:sp>
        <p:nvSpPr>
          <p:cNvPr id="5" name="Text 1"/>
          <p:cNvSpPr/>
          <p:nvPr/>
        </p:nvSpPr>
        <p:spPr>
          <a:xfrm>
            <a:off x="6350437" y="2536984"/>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Introduction</a:t>
            </a:r>
            <a:endParaRPr lang="en-US" sz="5103" dirty="0"/>
          </a:p>
        </p:txBody>
      </p:sp>
      <p:sp>
        <p:nvSpPr>
          <p:cNvPr id="6" name="Text 2"/>
          <p:cNvSpPr/>
          <p:nvPr/>
        </p:nvSpPr>
        <p:spPr>
          <a:xfrm>
            <a:off x="6350437" y="3717250"/>
            <a:ext cx="7415927" cy="4268510"/>
          </a:xfrm>
          <a:prstGeom prst="rect">
            <a:avLst/>
          </a:prstGeom>
          <a:noFill/>
          <a:ln/>
        </p:spPr>
        <p:txBody>
          <a:bodyPr wrap="square" rtlCol="0" anchor="t"/>
          <a:lstStyle/>
          <a:p>
            <a:pPr marL="0" indent="0">
              <a:lnSpc>
                <a:spcPts val="3110"/>
              </a:lnSpc>
              <a:buNone/>
            </a:pPr>
            <a:r>
              <a:rPr lang="en-US" sz="2000" dirty="0">
                <a:solidFill>
                  <a:srgbClr val="FF0000"/>
                </a:solidFill>
                <a:latin typeface="Calibri (Body)"/>
                <a:ea typeface="Inter" pitchFamily="34" charset="-122"/>
                <a:cs typeface="Inter" pitchFamily="34" charset="-120"/>
              </a:rPr>
              <a:t>study of archaeological objects</a:t>
            </a:r>
            <a:r>
              <a:rPr lang="en-US" sz="2000" dirty="0">
                <a:solidFill>
                  <a:srgbClr val="272525"/>
                </a:solidFill>
                <a:latin typeface="Calibri (Body)"/>
                <a:ea typeface="Inter" pitchFamily="34" charset="-122"/>
                <a:cs typeface="Inter" pitchFamily="34" charset="-120"/>
              </a:rPr>
              <a:t> are crucial for understanding human history and cultural heritage. However, traditional methods of documenting and analyzing these artifacts are often time-consuming, require specialized equipment, and can be prone to human error. Advances in mobile technology and machine learning offer a promising solution to these challenges. This research aims to develop a mobile application capable of scanning and extracting historically and architecturally accurate data from archaeological objects.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739511"/>
            <a:ext cx="9582528" cy="4739759"/>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800" b="1" dirty="0">
                <a:latin typeface="Arial" panose="020B0604020202020204" pitchFamily="34" charset="0"/>
                <a:cs typeface="Arial" panose="020B0604020202020204" pitchFamily="34" charset="0"/>
              </a:rPr>
              <a:t>Challenges:</a:t>
            </a:r>
          </a:p>
          <a:p>
            <a:pPr marL="1158799" lvl="2" indent="-457200">
              <a:lnSpc>
                <a:spcPct val="139964"/>
              </a:lnSpc>
              <a:buClr>
                <a:srgbClr val="000000"/>
              </a:buClr>
              <a:buSzPts val="2830"/>
              <a:buFont typeface="Wingdings" panose="05000000000000000000" pitchFamily="2" charset="2"/>
              <a:buChar char="q"/>
            </a:pPr>
            <a:r>
              <a:rPr kumimoji="0" lang="en-US" altLang="en-US" sz="2400" b="1" i="0" u="none" strike="noStrike" cap="none" normalizeH="0" baseline="0" dirty="0">
                <a:ln>
                  <a:noFill/>
                </a:ln>
                <a:solidFill>
                  <a:schemeClr val="tx1"/>
                </a:solidFill>
                <a:effectLst/>
                <a:latin typeface="Arial" panose="020B0604020202020204" pitchFamily="34" charset="0"/>
              </a:rPr>
              <a:t>Quality and Variety - Solution</a:t>
            </a:r>
            <a:r>
              <a:rPr kumimoji="0" lang="en-US" altLang="en-US" sz="2400" b="0" i="0" u="none" strike="noStrike" cap="none" normalizeH="0" baseline="0" dirty="0">
                <a:ln>
                  <a:noFill/>
                </a:ln>
                <a:solidFill>
                  <a:schemeClr val="tx1"/>
                </a:solidFill>
                <a:effectLst/>
                <a:latin typeface="Arial" panose="020B0604020202020204" pitchFamily="34" charset="0"/>
              </a:rPr>
              <a:t>: Collaborate with institutions and use advanced image processing.</a:t>
            </a:r>
          </a:p>
          <a:p>
            <a:pPr marL="1158799" lvl="2" indent="-457200">
              <a:lnSpc>
                <a:spcPct val="139964"/>
              </a:lnSpc>
              <a:buClr>
                <a:srgbClr val="000000"/>
              </a:buClr>
              <a:buSzPts val="2830"/>
              <a:buFont typeface="Wingdings" panose="05000000000000000000" pitchFamily="2" charset="2"/>
              <a:buChar char="q"/>
            </a:pPr>
            <a:r>
              <a:rPr kumimoji="0" lang="en-US" altLang="en-US" sz="2400" b="1" i="0" u="none" strike="noStrike" cap="none" normalizeH="0" baseline="0" dirty="0">
                <a:ln>
                  <a:noFill/>
                </a:ln>
                <a:solidFill>
                  <a:schemeClr val="tx1"/>
                </a:solidFill>
                <a:effectLst/>
                <a:latin typeface="Arial" panose="020B0604020202020204" pitchFamily="34" charset="0"/>
              </a:rPr>
              <a:t>Model Accuracy and Generalization</a:t>
            </a:r>
            <a:r>
              <a:rPr lang="en-US" altLang="en-US" sz="2400" dirty="0">
                <a:latin typeface="Arial" panose="020B0604020202020204" pitchFamily="34" charset="0"/>
              </a:rPr>
              <a:t> - </a:t>
            </a:r>
            <a:r>
              <a:rPr kumimoji="0" lang="en-US" altLang="en-US" sz="2400" b="1" i="0" u="none" strike="noStrike" cap="none" normalizeH="0" baseline="0" dirty="0">
                <a:ln>
                  <a:noFill/>
                </a:ln>
                <a:solidFill>
                  <a:schemeClr val="tx1"/>
                </a:solidFill>
                <a:effectLst/>
                <a:latin typeface="Arial" panose="020B0604020202020204" pitchFamily="34" charset="0"/>
              </a:rPr>
              <a:t>Solution</a:t>
            </a:r>
            <a:r>
              <a:rPr kumimoji="0" lang="en-US" altLang="en-US" sz="2400" b="0" i="0" u="none" strike="noStrike" cap="none" normalizeH="0" baseline="0" dirty="0">
                <a:ln>
                  <a:noFill/>
                </a:ln>
                <a:solidFill>
                  <a:schemeClr val="tx1"/>
                </a:solidFill>
                <a:effectLst/>
                <a:latin typeface="Arial" panose="020B0604020202020204" pitchFamily="34" charset="0"/>
              </a:rPr>
              <a:t>: Apply transfer learning, cross-validation, and regular updates.</a:t>
            </a:r>
          </a:p>
          <a:p>
            <a:pPr marL="1158799" lvl="2" indent="-457200">
              <a:lnSpc>
                <a:spcPct val="139964"/>
              </a:lnSpc>
              <a:buClr>
                <a:srgbClr val="000000"/>
              </a:buClr>
              <a:buSzPts val="2830"/>
              <a:buFont typeface="Wingdings" panose="05000000000000000000" pitchFamily="2" charset="2"/>
              <a:buChar char="q"/>
            </a:pPr>
            <a:r>
              <a:rPr kumimoji="0" lang="en-US" altLang="en-US" sz="2400" b="1" i="0" u="none" strike="noStrike" cap="none" normalizeH="0" baseline="0" dirty="0">
                <a:ln>
                  <a:noFill/>
                </a:ln>
                <a:solidFill>
                  <a:schemeClr val="tx1"/>
                </a:solidFill>
                <a:effectLst/>
                <a:latin typeface="Arial" panose="020B0604020202020204" pitchFamily="34" charset="0"/>
              </a:rPr>
              <a:t>Integrating Historical Databases - Solution</a:t>
            </a:r>
            <a:r>
              <a:rPr kumimoji="0" lang="en-US" altLang="en-US" sz="2400" b="0" i="0" u="none" strike="noStrike" cap="none" normalizeH="0" baseline="0" dirty="0">
                <a:ln>
                  <a:noFill/>
                </a:ln>
                <a:solidFill>
                  <a:schemeClr val="tx1"/>
                </a:solidFill>
                <a:effectLst/>
                <a:latin typeface="Arial" panose="020B0604020202020204" pitchFamily="34" charset="0"/>
              </a:rPr>
              <a:t>: Develop a standardized API and use data normalization.</a:t>
            </a:r>
          </a:p>
          <a:p>
            <a:pPr marL="1158799" lvl="2" indent="-457200">
              <a:lnSpc>
                <a:spcPct val="139964"/>
              </a:lnSpc>
              <a:buClr>
                <a:srgbClr val="000000"/>
              </a:buClr>
              <a:buSzPts val="2830"/>
              <a:buFont typeface="Wingdings" panose="05000000000000000000" pitchFamily="2" charset="2"/>
              <a:buChar char="q"/>
            </a:pPr>
            <a:r>
              <a:rPr kumimoji="0" lang="en-US" altLang="en-US" sz="2400" b="1" i="0" u="none" strike="noStrike" cap="none" normalizeH="0" baseline="0" dirty="0">
                <a:ln>
                  <a:noFill/>
                </a:ln>
                <a:solidFill>
                  <a:schemeClr val="tx1"/>
                </a:solidFill>
                <a:effectLst/>
                <a:latin typeface="Arial" panose="020B0604020202020204" pitchFamily="34" charset="0"/>
              </a:rPr>
              <a:t>Continuous Model Improvement</a:t>
            </a:r>
            <a:r>
              <a:rPr lang="en-US" altLang="en-US" sz="2400" dirty="0">
                <a:latin typeface="Arial" panose="020B0604020202020204" pitchFamily="34" charset="0"/>
              </a:rPr>
              <a:t> - </a:t>
            </a:r>
            <a:r>
              <a:rPr kumimoji="0" lang="en-US" altLang="en-US" sz="2400" b="1" i="0" u="none" strike="noStrike" cap="none" normalizeH="0" baseline="0" dirty="0">
                <a:ln>
                  <a:noFill/>
                </a:ln>
                <a:solidFill>
                  <a:schemeClr val="tx1"/>
                </a:solidFill>
                <a:effectLst/>
                <a:latin typeface="Arial" panose="020B0604020202020204" pitchFamily="34" charset="0"/>
              </a:rPr>
              <a:t>Solution</a:t>
            </a:r>
            <a:r>
              <a:rPr kumimoji="0" lang="en-US" altLang="en-US" sz="2400" b="0" i="0" u="none" strike="noStrike" cap="none" normalizeH="0" baseline="0" dirty="0">
                <a:ln>
                  <a:noFill/>
                </a:ln>
                <a:solidFill>
                  <a:schemeClr val="tx1"/>
                </a:solidFill>
                <a:effectLst/>
                <a:latin typeface="Arial" panose="020B0604020202020204" pitchFamily="34" charset="0"/>
              </a:rPr>
              <a:t>: Establish a feedback loop and automate retraining.</a:t>
            </a:r>
          </a:p>
        </p:txBody>
      </p:sp>
      <p:pic>
        <p:nvPicPr>
          <p:cNvPr id="10" name="Image 1">
            <a:extLst>
              <a:ext uri="{FF2B5EF4-FFF2-40B4-BE49-F238E27FC236}">
                <a16:creationId xmlns:a16="http://schemas.microsoft.com/office/drawing/2014/main" id="{CC226BDD-0B3C-4E5F-AC4B-DD7D19CF164A}"/>
              </a:ext>
            </a:extLst>
          </p:cNvPr>
          <p:cNvPicPr>
            <a:picLocks noChangeAspect="1"/>
          </p:cNvPicPr>
          <p:nvPr/>
        </p:nvPicPr>
        <p:blipFill rotWithShape="1">
          <a:blip r:embed="rId4"/>
          <a:srcRect l="41947" r="19489"/>
          <a:stretch/>
        </p:blipFill>
        <p:spPr>
          <a:xfrm>
            <a:off x="-1" y="6485"/>
            <a:ext cx="4452930" cy="8223115"/>
          </a:xfrm>
          <a:prstGeom prst="rect">
            <a:avLst/>
          </a:prstGeom>
        </p:spPr>
      </p:pic>
      <p:grpSp>
        <p:nvGrpSpPr>
          <p:cNvPr id="5" name="Group 4">
            <a:extLst>
              <a:ext uri="{FF2B5EF4-FFF2-40B4-BE49-F238E27FC236}">
                <a16:creationId xmlns:a16="http://schemas.microsoft.com/office/drawing/2014/main" id="{01AD93DD-B501-B8DF-054D-ABC70D7C98B5}"/>
              </a:ext>
            </a:extLst>
          </p:cNvPr>
          <p:cNvGrpSpPr/>
          <p:nvPr/>
        </p:nvGrpSpPr>
        <p:grpSpPr>
          <a:xfrm>
            <a:off x="520369" y="7521470"/>
            <a:ext cx="13589661" cy="704888"/>
            <a:chOff x="0" y="7524712"/>
            <a:chExt cx="13589661" cy="704888"/>
          </a:xfrm>
        </p:grpSpPr>
        <p:pic>
          <p:nvPicPr>
            <p:cNvPr id="6" name="Google Shape;211;p7">
              <a:extLst>
                <a:ext uri="{FF2B5EF4-FFF2-40B4-BE49-F238E27FC236}">
                  <a16:creationId xmlns:a16="http://schemas.microsoft.com/office/drawing/2014/main" id="{DD122FDE-3B3E-FC81-5C09-3C08315B4CA7}"/>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9CEB6E16-DB40-60B7-B79C-B73426F1B14B}"/>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a:t>
              </a:r>
              <a:r>
                <a:rPr lang="en-US" sz="1800" dirty="0">
                  <a:solidFill>
                    <a:schemeClr val="tx1"/>
                  </a:solidFill>
                </a:rPr>
                <a:t>   |  J</a:t>
              </a:r>
              <a:r>
                <a:rPr lang="en-US" dirty="0">
                  <a:solidFill>
                    <a:schemeClr val="tx1"/>
                  </a:solidFill>
                </a:rPr>
                <a:t>.R.K.B . Jayawardhana </a:t>
              </a:r>
              <a:r>
                <a:rPr lang="en-US" sz="1800" dirty="0">
                  <a:solidFill>
                    <a:schemeClr val="tx1"/>
                  </a:solidFill>
                </a:rPr>
                <a:t>| 24-25J-092</a:t>
              </a:r>
              <a:endParaRPr lang="en-US" sz="1800" b="0" dirty="0">
                <a:solidFill>
                  <a:schemeClr val="tx1"/>
                </a:solidFill>
              </a:endParaRPr>
            </a:p>
          </p:txBody>
        </p:sp>
        <p:sp>
          <p:nvSpPr>
            <p:cNvPr id="16" name="Google Shape;214;p7">
              <a:extLst>
                <a:ext uri="{FF2B5EF4-FFF2-40B4-BE49-F238E27FC236}">
                  <a16:creationId xmlns:a16="http://schemas.microsoft.com/office/drawing/2014/main" id="{A726EEC5-D5B2-C8D4-30BA-6DD9CE9B3590}"/>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7" name="Google Shape;594;p19">
            <a:extLst>
              <a:ext uri="{FF2B5EF4-FFF2-40B4-BE49-F238E27FC236}">
                <a16:creationId xmlns:a16="http://schemas.microsoft.com/office/drawing/2014/main" id="{79D93181-BDA2-65D0-F446-1A6694AC6D12}"/>
              </a:ext>
            </a:extLst>
          </p:cNvPr>
          <p:cNvSpPr txBox="1"/>
          <p:nvPr/>
        </p:nvSpPr>
        <p:spPr>
          <a:xfrm>
            <a:off x="4324350" y="399909"/>
            <a:ext cx="9934819" cy="1080296"/>
          </a:xfrm>
          <a:prstGeom prst="rect">
            <a:avLst/>
          </a:prstGeom>
          <a:noFill/>
          <a:ln>
            <a:noFill/>
          </a:ln>
        </p:spPr>
        <p:txBody>
          <a:bodyPr spcFirstLastPara="1" wrap="square" lIns="0" tIns="0" rIns="0" bIns="0" anchor="t" anchorCtr="0">
            <a:spAutoFit/>
          </a:bodyPr>
          <a:lstStyle/>
          <a:p>
            <a:pPr algn="ctr">
              <a:lnSpc>
                <a:spcPct val="130001"/>
              </a:lnSpc>
            </a:pPr>
            <a:r>
              <a:rPr lang="en-US" sz="5400" dirty="0">
                <a:solidFill>
                  <a:srgbClr val="242424"/>
                </a:solidFill>
                <a:latin typeface="Arial"/>
                <a:ea typeface="Arial"/>
                <a:cs typeface="Arial"/>
                <a:sym typeface="Arial"/>
              </a:rPr>
              <a:t>Introduction - </a:t>
            </a:r>
            <a:r>
              <a:rPr lang="en-US" sz="4938" dirty="0">
                <a:solidFill>
                  <a:srgbClr val="242424"/>
                </a:solidFill>
                <a:latin typeface="Arial"/>
                <a:ea typeface="Arial"/>
                <a:cs typeface="Arial"/>
                <a:sym typeface="Arial"/>
              </a:rPr>
              <a:t>Background</a:t>
            </a:r>
            <a:endParaRPr sz="1440" dirty="0"/>
          </a:p>
        </p:txBody>
      </p:sp>
    </p:spTree>
    <p:extLst>
      <p:ext uri="{BB962C8B-B14F-4D97-AF65-F5344CB8AC3E}">
        <p14:creationId xmlns:p14="http://schemas.microsoft.com/office/powerpoint/2010/main" val="425401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8" name="Image 1" descr="preencoded.png">
            <a:extLst>
              <a:ext uri="{FF2B5EF4-FFF2-40B4-BE49-F238E27FC236}">
                <a16:creationId xmlns:a16="http://schemas.microsoft.com/office/drawing/2014/main" id="{70B7A16A-BE40-B1C6-4400-037C28AE8834}"/>
              </a:ext>
            </a:extLst>
          </p:cNvPr>
          <p:cNvPicPr>
            <a:picLocks noChangeAspect="1"/>
          </p:cNvPicPr>
          <p:nvPr/>
        </p:nvPicPr>
        <p:blipFill>
          <a:blip r:embed="rId4"/>
          <a:stretch>
            <a:fillRect/>
          </a:stretch>
        </p:blipFill>
        <p:spPr>
          <a:xfrm>
            <a:off x="9456234" y="0"/>
            <a:ext cx="5174166" cy="8229600"/>
          </a:xfrm>
          <a:prstGeom prst="rect">
            <a:avLst/>
          </a:prstGeom>
        </p:spPr>
      </p:pic>
      <p:sp>
        <p:nvSpPr>
          <p:cNvPr id="5" name="Text 1"/>
          <p:cNvSpPr/>
          <p:nvPr/>
        </p:nvSpPr>
        <p:spPr>
          <a:xfrm>
            <a:off x="520369" y="612864"/>
            <a:ext cx="6480810" cy="809982"/>
          </a:xfrm>
          <a:prstGeom prst="rect">
            <a:avLst/>
          </a:prstGeom>
          <a:noFill/>
          <a:ln/>
        </p:spPr>
        <p:txBody>
          <a:bodyPr wrap="none" rtlCol="0" anchor="t"/>
          <a:lstStyle/>
          <a:p>
            <a:pPr marL="0" indent="0">
              <a:lnSpc>
                <a:spcPts val="6379"/>
              </a:lnSpc>
              <a:buNone/>
            </a:pPr>
            <a:r>
              <a:rPr lang="en-US" sz="4000" b="1" dirty="0">
                <a:solidFill>
                  <a:srgbClr val="000000"/>
                </a:solidFill>
                <a:latin typeface="Petrona" pitchFamily="34" charset="0"/>
                <a:ea typeface="Petrona" pitchFamily="34" charset="-122"/>
                <a:cs typeface="Petrona" pitchFamily="34" charset="-120"/>
              </a:rPr>
              <a:t>Research Gap</a:t>
            </a:r>
            <a:endParaRPr lang="en-US" sz="4000" dirty="0"/>
          </a:p>
        </p:txBody>
      </p:sp>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graphicFrame>
        <p:nvGraphicFramePr>
          <p:cNvPr id="4" name="Table 3">
            <a:extLst>
              <a:ext uri="{FF2B5EF4-FFF2-40B4-BE49-F238E27FC236}">
                <a16:creationId xmlns:a16="http://schemas.microsoft.com/office/drawing/2014/main" id="{50FF120A-6AF4-6F6A-3B3A-C9AC09349C27}"/>
              </a:ext>
            </a:extLst>
          </p:cNvPr>
          <p:cNvGraphicFramePr>
            <a:graphicFrameLocks noGrp="1"/>
          </p:cNvGraphicFramePr>
          <p:nvPr/>
        </p:nvGraphicFramePr>
        <p:xfrm>
          <a:off x="60226" y="1535894"/>
          <a:ext cx="9158868" cy="4666120"/>
        </p:xfrm>
        <a:graphic>
          <a:graphicData uri="http://schemas.openxmlformats.org/drawingml/2006/table">
            <a:tbl>
              <a:tblPr firstRow="1" bandRow="1">
                <a:tableStyleId>{5C22544A-7EE6-4342-B048-85BDC9FD1C3A}</a:tableStyleId>
              </a:tblPr>
              <a:tblGrid>
                <a:gridCol w="4579434">
                  <a:extLst>
                    <a:ext uri="{9D8B030D-6E8A-4147-A177-3AD203B41FA5}">
                      <a16:colId xmlns:a16="http://schemas.microsoft.com/office/drawing/2014/main" val="1701297514"/>
                    </a:ext>
                  </a:extLst>
                </a:gridCol>
                <a:gridCol w="4579434">
                  <a:extLst>
                    <a:ext uri="{9D8B030D-6E8A-4147-A177-3AD203B41FA5}">
                      <a16:colId xmlns:a16="http://schemas.microsoft.com/office/drawing/2014/main" val="840113035"/>
                    </a:ext>
                  </a:extLst>
                </a:gridCol>
              </a:tblGrid>
              <a:tr h="1088098">
                <a:tc>
                  <a:txBody>
                    <a:bodyPr/>
                    <a:lstStyle/>
                    <a:p>
                      <a:pPr algn="ctr"/>
                      <a:r>
                        <a:rPr lang="en-US" sz="2800" dirty="0">
                          <a:solidFill>
                            <a:schemeClr val="tx1"/>
                          </a:solidFill>
                        </a:rPr>
                        <a:t>Research Area</a:t>
                      </a:r>
                    </a:p>
                  </a:txBody>
                  <a:tcPr anchor="ctr"/>
                </a:tc>
                <a:tc>
                  <a:txBody>
                    <a:bodyPr/>
                    <a:lstStyle/>
                    <a:p>
                      <a:pPr algn="l"/>
                      <a:endParaRPr lang="en-US" sz="2800" dirty="0">
                        <a:solidFill>
                          <a:schemeClr val="tx1"/>
                        </a:solidFill>
                      </a:endParaRPr>
                    </a:p>
                    <a:p>
                      <a:pPr algn="ctr"/>
                      <a:r>
                        <a:rPr lang="en-US" sz="2800" dirty="0">
                          <a:solidFill>
                            <a:schemeClr val="tx1"/>
                          </a:solidFill>
                        </a:rPr>
                        <a:t>Identified Gap</a:t>
                      </a:r>
                    </a:p>
                  </a:txBody>
                  <a:tcPr/>
                </a:tc>
                <a:extLst>
                  <a:ext uri="{0D108BD9-81ED-4DB2-BD59-A6C34878D82A}">
                    <a16:rowId xmlns:a16="http://schemas.microsoft.com/office/drawing/2014/main" val="1557185993"/>
                  </a:ext>
                </a:extLst>
              </a:tr>
              <a:tr h="1103211">
                <a:tc>
                  <a:txBody>
                    <a:bodyPr/>
                    <a:lstStyle/>
                    <a:p>
                      <a:r>
                        <a:rPr lang="en-US" sz="2800" dirty="0"/>
                        <a:t>Availability of Annotated Data</a:t>
                      </a:r>
                    </a:p>
                  </a:txBody>
                  <a:tcPr/>
                </a:tc>
                <a:tc>
                  <a:txBody>
                    <a:bodyPr/>
                    <a:lstStyle/>
                    <a:p>
                      <a:r>
                        <a:rPr lang="en-US" sz="2800" dirty="0"/>
                        <a:t>Limited annotated datasets specific to the Anuradhapura Kingdom.</a:t>
                      </a:r>
                    </a:p>
                  </a:txBody>
                  <a:tcPr/>
                </a:tc>
                <a:extLst>
                  <a:ext uri="{0D108BD9-81ED-4DB2-BD59-A6C34878D82A}">
                    <a16:rowId xmlns:a16="http://schemas.microsoft.com/office/drawing/2014/main" val="4001643524"/>
                  </a:ext>
                </a:extLst>
              </a:tr>
              <a:tr h="1103211">
                <a:tc>
                  <a:txBody>
                    <a:bodyPr/>
                    <a:lstStyle/>
                    <a:p>
                      <a:r>
                        <a:rPr lang="en-US" sz="2800" dirty="0"/>
                        <a:t>Integration of Multimodal Data</a:t>
                      </a:r>
                    </a:p>
                  </a:txBody>
                  <a:tcPr/>
                </a:tc>
                <a:tc>
                  <a:txBody>
                    <a:bodyPr/>
                    <a:lstStyle/>
                    <a:p>
                      <a:r>
                        <a:rPr lang="en-US" sz="2800" dirty="0"/>
                        <a:t>Lack of integration of visual and textual data.</a:t>
                      </a:r>
                    </a:p>
                  </a:txBody>
                  <a:tcPr/>
                </a:tc>
                <a:extLst>
                  <a:ext uri="{0D108BD9-81ED-4DB2-BD59-A6C34878D82A}">
                    <a16:rowId xmlns:a16="http://schemas.microsoft.com/office/drawing/2014/main" val="4202265941"/>
                  </a:ext>
                </a:extLst>
              </a:tr>
              <a:tr h="1103211">
                <a:tc>
                  <a:txBody>
                    <a:bodyPr/>
                    <a:lstStyle/>
                    <a:p>
                      <a:r>
                        <a:rPr lang="en-US" sz="2800" dirty="0"/>
                        <a:t>Representation of Minor Artifacts</a:t>
                      </a:r>
                    </a:p>
                  </a:txBody>
                  <a:tcPr/>
                </a:tc>
                <a:tc>
                  <a:txBody>
                    <a:bodyPr/>
                    <a:lstStyle/>
                    <a:p>
                      <a:r>
                        <a:rPr lang="en-US" sz="2800" dirty="0"/>
                        <a:t>Minor artifacts are underrepresented in research.</a:t>
                      </a:r>
                    </a:p>
                  </a:txBody>
                  <a:tcPr/>
                </a:tc>
                <a:extLst>
                  <a:ext uri="{0D108BD9-81ED-4DB2-BD59-A6C34878D82A}">
                    <a16:rowId xmlns:a16="http://schemas.microsoft.com/office/drawing/2014/main" val="1989513178"/>
                  </a:ext>
                </a:extLst>
              </a:tr>
            </a:tbl>
          </a:graphicData>
        </a:graphic>
      </p:graphicFrame>
    </p:spTree>
    <p:extLst>
      <p:ext uri="{BB962C8B-B14F-4D97-AF65-F5344CB8AC3E}">
        <p14:creationId xmlns:p14="http://schemas.microsoft.com/office/powerpoint/2010/main" val="4127330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p:cNvPicPr>
            <a:picLocks noChangeAspect="1"/>
          </p:cNvPicPr>
          <p:nvPr/>
        </p:nvPicPr>
        <p:blipFill>
          <a:blip r:embed="rId4"/>
          <a:srcRect/>
          <a:stretch/>
        </p:blipFill>
        <p:spPr>
          <a:xfrm>
            <a:off x="9783336" y="0"/>
            <a:ext cx="4847063" cy="8226357"/>
          </a:xfrm>
          <a:prstGeom prst="rect">
            <a:avLst/>
          </a:prstGeom>
        </p:spPr>
      </p:pic>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Research Question</a:t>
            </a:r>
            <a:endParaRPr lang="en-US" sz="5103" dirty="0"/>
          </a:p>
        </p:txBody>
      </p:sp>
      <p:sp>
        <p:nvSpPr>
          <p:cNvPr id="6" name="Text 2"/>
          <p:cNvSpPr/>
          <p:nvPr/>
        </p:nvSpPr>
        <p:spPr>
          <a:xfrm>
            <a:off x="864037" y="3086440"/>
            <a:ext cx="7892688" cy="2830270"/>
          </a:xfrm>
          <a:prstGeom prst="rect">
            <a:avLst/>
          </a:prstGeom>
          <a:noFill/>
          <a:ln/>
        </p:spPr>
        <p:txBody>
          <a:bodyPr wrap="square" rtlCol="0" anchor="t"/>
          <a:lstStyle/>
          <a:p>
            <a:pPr>
              <a:lnSpc>
                <a:spcPts val="3110"/>
              </a:lnSpc>
            </a:pPr>
            <a:r>
              <a:rPr lang="en-US" sz="3000" dirty="0">
                <a:cs typeface="Aldhabi" panose="020F0502020204030204" pitchFamily="2" charset="-78"/>
              </a:rPr>
              <a:t>How can machine learning and historical data integration improve the accuracy and contextual understanding of archaeological object recognition?</a:t>
            </a:r>
          </a:p>
        </p:txBody>
      </p:sp>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6" name="Shape 2"/>
          <p:cNvSpPr/>
          <p:nvPr/>
        </p:nvSpPr>
        <p:spPr>
          <a:xfrm>
            <a:off x="701635" y="2135755"/>
            <a:ext cx="8141151" cy="1506617"/>
          </a:xfrm>
          <a:prstGeom prst="roundRect">
            <a:avLst>
              <a:gd name="adj" fmla="val 5589"/>
            </a:avLst>
          </a:prstGeom>
          <a:solidFill>
            <a:srgbClr val="CCEEFF"/>
          </a:solidFill>
          <a:ln w="7620">
            <a:solidFill>
              <a:srgbClr val="B2D4E5"/>
            </a:solidFill>
            <a:prstDash val="solid"/>
          </a:ln>
        </p:spPr>
        <p:txBody>
          <a:bodyPr/>
          <a:lstStyle/>
          <a:p>
            <a:endParaRPr lang="en-US" dirty="0"/>
          </a:p>
        </p:txBody>
      </p:sp>
      <p:sp>
        <p:nvSpPr>
          <p:cNvPr id="9" name="Shape 5"/>
          <p:cNvSpPr/>
          <p:nvPr/>
        </p:nvSpPr>
        <p:spPr>
          <a:xfrm>
            <a:off x="701635" y="4250186"/>
            <a:ext cx="8141151" cy="3091986"/>
          </a:xfrm>
          <a:prstGeom prst="roundRect">
            <a:avLst>
              <a:gd name="adj" fmla="val 2433"/>
            </a:avLst>
          </a:prstGeom>
          <a:solidFill>
            <a:srgbClr val="CCEEFF"/>
          </a:solidFill>
          <a:ln w="7620">
            <a:solidFill>
              <a:srgbClr val="B2D4E5"/>
            </a:solidFill>
            <a:prstDash val="solid"/>
          </a:ln>
        </p:spPr>
        <p:txBody>
          <a:bodyPr/>
          <a:lstStyle/>
          <a:p>
            <a:endParaRPr lang="en-US"/>
          </a:p>
        </p:txBody>
      </p:sp>
      <p:sp>
        <p:nvSpPr>
          <p:cNvPr id="21" name="Text 1">
            <a:extLst>
              <a:ext uri="{FF2B5EF4-FFF2-40B4-BE49-F238E27FC236}">
                <a16:creationId xmlns:a16="http://schemas.microsoft.com/office/drawing/2014/main" id="{76A69BBD-F5D4-43BC-A042-CE8BE52CB954}"/>
              </a:ext>
            </a:extLst>
          </p:cNvPr>
          <p:cNvSpPr/>
          <p:nvPr/>
        </p:nvSpPr>
        <p:spPr>
          <a:xfrm>
            <a:off x="701635" y="662583"/>
            <a:ext cx="6480810" cy="809982"/>
          </a:xfrm>
          <a:prstGeom prst="rect">
            <a:avLst/>
          </a:prstGeom>
          <a:noFill/>
          <a:ln/>
        </p:spPr>
        <p:txBody>
          <a:bodyPr wrap="none" rtlCol="0" anchor="t"/>
          <a:lstStyle/>
          <a:p>
            <a:pPr>
              <a:lnSpc>
                <a:spcPts val="6379"/>
              </a:lnSpc>
            </a:pPr>
            <a:r>
              <a:rPr lang="en-US" sz="3500" b="1" dirty="0">
                <a:solidFill>
                  <a:srgbClr val="272525"/>
                </a:solidFill>
                <a:latin typeface="Arial" panose="020B0604020202020204" pitchFamily="34" charset="0"/>
                <a:ea typeface="Petrona" pitchFamily="34" charset="-122"/>
                <a:cs typeface="Arial" panose="020B0604020202020204" pitchFamily="34" charset="0"/>
              </a:rPr>
              <a:t>Specific &amp;</a:t>
            </a:r>
            <a:r>
              <a:rPr lang="en-US" sz="3500" b="1" dirty="0">
                <a:solidFill>
                  <a:srgbClr val="000000"/>
                </a:solidFill>
                <a:latin typeface="Arial" panose="020B0604020202020204" pitchFamily="34" charset="0"/>
                <a:ea typeface="Petrona" pitchFamily="34" charset="-122"/>
                <a:cs typeface="Arial" panose="020B0604020202020204" pitchFamily="34" charset="0"/>
              </a:rPr>
              <a:t> </a:t>
            </a:r>
            <a:r>
              <a:rPr lang="en-US" sz="3500" b="1" dirty="0">
                <a:solidFill>
                  <a:srgbClr val="272525"/>
                </a:solidFill>
                <a:latin typeface="Arial" panose="020B0604020202020204" pitchFamily="34" charset="0"/>
                <a:ea typeface="Petrona" pitchFamily="34" charset="-122"/>
                <a:cs typeface="Arial" panose="020B0604020202020204" pitchFamily="34" charset="0"/>
              </a:rPr>
              <a:t>Sub Objectives</a:t>
            </a:r>
            <a:endParaRPr lang="en-US" sz="3500" dirty="0">
              <a:latin typeface="Arial" panose="020B0604020202020204" pitchFamily="34" charset="0"/>
              <a:cs typeface="Arial" panose="020B0604020202020204" pitchFamily="34" charset="0"/>
            </a:endParaRPr>
          </a:p>
          <a:p>
            <a:pPr>
              <a:lnSpc>
                <a:spcPts val="6379"/>
              </a:lnSpc>
            </a:pPr>
            <a:endParaRPr lang="en-US" sz="4100" dirty="0"/>
          </a:p>
        </p:txBody>
      </p:sp>
      <p:sp>
        <p:nvSpPr>
          <p:cNvPr id="22" name="Google Shape;769;p25">
            <a:extLst>
              <a:ext uri="{FF2B5EF4-FFF2-40B4-BE49-F238E27FC236}">
                <a16:creationId xmlns:a16="http://schemas.microsoft.com/office/drawing/2014/main" id="{B2D34876-ED22-4825-91AE-07CB58405126}"/>
              </a:ext>
            </a:extLst>
          </p:cNvPr>
          <p:cNvSpPr txBox="1"/>
          <p:nvPr/>
        </p:nvSpPr>
        <p:spPr>
          <a:xfrm>
            <a:off x="993445" y="2739195"/>
            <a:ext cx="7741763" cy="830997"/>
          </a:xfrm>
          <a:prstGeom prst="rect">
            <a:avLst/>
          </a:prstGeom>
          <a:noFill/>
          <a:ln>
            <a:noFill/>
          </a:ln>
        </p:spPr>
        <p:txBody>
          <a:bodyPr spcFirstLastPara="1" wrap="square" lIns="0" tIns="0" rIns="0" bIns="0" anchor="t" anchorCtr="0">
            <a:spAutoFit/>
          </a:bodyPr>
          <a:lstStyle/>
          <a:p>
            <a:pPr marL="285750" indent="-285750">
              <a:buFont typeface="Arial" panose="020B0604020202020204" pitchFamily="34" charset="0"/>
              <a:buChar char="•"/>
            </a:pPr>
            <a:r>
              <a:rPr lang="en-US" dirty="0"/>
              <a:t>To create and refine a machine learning model that accurately detects and predicts object features using historical data, ensuring efficient data retrieval and continuous model enhancement.</a:t>
            </a:r>
          </a:p>
        </p:txBody>
      </p:sp>
      <p:sp>
        <p:nvSpPr>
          <p:cNvPr id="23" name="Google Shape;769;p25">
            <a:extLst>
              <a:ext uri="{FF2B5EF4-FFF2-40B4-BE49-F238E27FC236}">
                <a16:creationId xmlns:a16="http://schemas.microsoft.com/office/drawing/2014/main" id="{7E7BF74A-91FF-4FB8-B633-A449C78BA923}"/>
              </a:ext>
            </a:extLst>
          </p:cNvPr>
          <p:cNvSpPr txBox="1"/>
          <p:nvPr/>
        </p:nvSpPr>
        <p:spPr>
          <a:xfrm>
            <a:off x="993446" y="4873115"/>
            <a:ext cx="7849340" cy="2215991"/>
          </a:xfrm>
          <a:prstGeom prst="rect">
            <a:avLst/>
          </a:prstGeom>
          <a:noFill/>
          <a:ln>
            <a:noFill/>
          </a:ln>
        </p:spPr>
        <p:txBody>
          <a:bodyPr spcFirstLastPara="1" wrap="square" lIns="0" tIns="0" rIns="0" bIns="0" anchor="t" anchorCtr="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Data Quality</a:t>
            </a:r>
            <a:r>
              <a:rPr kumimoji="0" lang="en-US" altLang="en-US" sz="1800" b="0" i="0" u="none" strike="noStrike" cap="none" normalizeH="0" baseline="0" dirty="0">
                <a:ln>
                  <a:noFill/>
                </a:ln>
                <a:solidFill>
                  <a:schemeClr val="tx1"/>
                </a:solidFill>
                <a:effectLst/>
                <a:latin typeface="Arial" panose="020B0604020202020204" pitchFamily="34" charset="0"/>
              </a:rPr>
              <a:t>: Preprocess and annotate historical data to improve the accuracy of model training.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 Model Algorithms</a:t>
            </a:r>
            <a:r>
              <a:rPr kumimoji="0" lang="en-US" altLang="en-US" sz="1800" b="0" i="0" u="none" strike="noStrike" cap="none" normalizeH="0" baseline="0" dirty="0">
                <a:ln>
                  <a:noFill/>
                </a:ln>
                <a:solidFill>
                  <a:schemeClr val="tx1"/>
                </a:solidFill>
                <a:effectLst/>
                <a:latin typeface="Arial" panose="020B0604020202020204" pitchFamily="34" charset="0"/>
              </a:rPr>
              <a:t>: Select and fine-tune algorithms for better feature detection and prediction.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Efficient Data Retrieval</a:t>
            </a:r>
            <a:r>
              <a:rPr kumimoji="0" lang="en-US" altLang="en-US" sz="1800" b="0" i="0" u="none" strike="noStrike" cap="none" normalizeH="0" baseline="0" dirty="0">
                <a:ln>
                  <a:noFill/>
                </a:ln>
                <a:solidFill>
                  <a:schemeClr val="tx1"/>
                </a:solidFill>
                <a:effectLst/>
                <a:latin typeface="Arial" panose="020B0604020202020204" pitchFamily="34" charset="0"/>
              </a:rPr>
              <a:t>: Develop a system for quick and accurate retrieval of historical data to support model predictions and user needs</a:t>
            </a:r>
            <a:endParaRPr lang="en-US" dirty="0"/>
          </a:p>
        </p:txBody>
      </p:sp>
      <p:sp>
        <p:nvSpPr>
          <p:cNvPr id="24" name="Google Shape;769;p25">
            <a:extLst>
              <a:ext uri="{FF2B5EF4-FFF2-40B4-BE49-F238E27FC236}">
                <a16:creationId xmlns:a16="http://schemas.microsoft.com/office/drawing/2014/main" id="{E30D50C1-3C45-442D-AFB2-220EBCEF92DF}"/>
              </a:ext>
            </a:extLst>
          </p:cNvPr>
          <p:cNvSpPr txBox="1"/>
          <p:nvPr/>
        </p:nvSpPr>
        <p:spPr>
          <a:xfrm>
            <a:off x="993446" y="2170610"/>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Specific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sp>
        <p:nvSpPr>
          <p:cNvPr id="25" name="Google Shape;769;p25">
            <a:extLst>
              <a:ext uri="{FF2B5EF4-FFF2-40B4-BE49-F238E27FC236}">
                <a16:creationId xmlns:a16="http://schemas.microsoft.com/office/drawing/2014/main" id="{FA517448-2893-42FB-87A6-6727FEAA3549}"/>
              </a:ext>
            </a:extLst>
          </p:cNvPr>
          <p:cNvSpPr txBox="1"/>
          <p:nvPr/>
        </p:nvSpPr>
        <p:spPr>
          <a:xfrm>
            <a:off x="988744" y="4298561"/>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Sub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pic>
        <p:nvPicPr>
          <p:cNvPr id="11" name="Image 1" descr="preencoded.png">
            <a:extLst>
              <a:ext uri="{FF2B5EF4-FFF2-40B4-BE49-F238E27FC236}">
                <a16:creationId xmlns:a16="http://schemas.microsoft.com/office/drawing/2014/main" id="{5107E032-65C8-4908-ED0F-114A9A78B4C4}"/>
              </a:ext>
            </a:extLst>
          </p:cNvPr>
          <p:cNvPicPr>
            <a:picLocks noChangeAspect="1"/>
          </p:cNvPicPr>
          <p:nvPr/>
        </p:nvPicPr>
        <p:blipFill>
          <a:blip r:embed="rId4"/>
          <a:stretch>
            <a:fillRect/>
          </a:stretch>
        </p:blipFill>
        <p:spPr>
          <a:xfrm>
            <a:off x="9544420" y="-3599"/>
            <a:ext cx="5085979" cy="8229957"/>
          </a:xfrm>
          <a:prstGeom prst="rect">
            <a:avLst/>
          </a:prstGeom>
        </p:spPr>
      </p:pic>
      <p:grpSp>
        <p:nvGrpSpPr>
          <p:cNvPr id="5" name="Group 4">
            <a:extLst>
              <a:ext uri="{FF2B5EF4-FFF2-40B4-BE49-F238E27FC236}">
                <a16:creationId xmlns:a16="http://schemas.microsoft.com/office/drawing/2014/main" id="{83A4E660-67D5-DF10-16F9-2F082596233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54663EF-8287-86EA-4858-5B27AFD4FB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0EB72379-745C-E9C1-C51B-F76ED1C1774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F9AA86BC-23E1-4F45-D1DC-8721C970FF6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07546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2398" y="11151"/>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621625" y="923330"/>
            <a:ext cx="5717143" cy="582811"/>
          </a:xfrm>
          <a:prstGeom prst="rect">
            <a:avLst/>
          </a:prstGeom>
          <a:noFill/>
          <a:ln/>
        </p:spPr>
        <p:txBody>
          <a:bodyPr wrap="none" rtlCol="0" anchor="t"/>
          <a:lstStyle/>
          <a:p>
            <a:pPr marL="0" indent="0">
              <a:lnSpc>
                <a:spcPts val="4590"/>
              </a:lnSpc>
              <a:buNone/>
            </a:pPr>
            <a:r>
              <a:rPr lang="en-US" sz="3672" b="1" dirty="0">
                <a:solidFill>
                  <a:srgbClr val="000000"/>
                </a:solidFill>
                <a:latin typeface="Petrona" pitchFamily="34" charset="0"/>
                <a:ea typeface="Petrona" pitchFamily="34" charset="-122"/>
                <a:cs typeface="Petrona" pitchFamily="34" charset="-120"/>
              </a:rPr>
              <a:t>Proposed System Overview</a:t>
            </a:r>
            <a:endParaRPr lang="en-US" sz="3672" dirty="0"/>
          </a:p>
        </p:txBody>
      </p:sp>
      <p:sp>
        <p:nvSpPr>
          <p:cNvPr id="6" name="Shape 2"/>
          <p:cNvSpPr/>
          <p:nvPr/>
        </p:nvSpPr>
        <p:spPr>
          <a:xfrm>
            <a:off x="876538" y="1772483"/>
            <a:ext cx="22860" cy="5533787"/>
          </a:xfrm>
          <a:prstGeom prst="roundRect">
            <a:avLst>
              <a:gd name="adj" fmla="val 326374"/>
            </a:avLst>
          </a:prstGeom>
          <a:solidFill>
            <a:srgbClr val="B2D4E5"/>
          </a:solidFill>
          <a:ln/>
        </p:spPr>
        <p:txBody>
          <a:bodyPr/>
          <a:lstStyle/>
          <a:p>
            <a:endParaRPr lang="en-US"/>
          </a:p>
        </p:txBody>
      </p:sp>
      <p:sp>
        <p:nvSpPr>
          <p:cNvPr id="7" name="Shape 3"/>
          <p:cNvSpPr/>
          <p:nvPr/>
        </p:nvSpPr>
        <p:spPr>
          <a:xfrm>
            <a:off x="1064895" y="2160627"/>
            <a:ext cx="621625" cy="22860"/>
          </a:xfrm>
          <a:prstGeom prst="roundRect">
            <a:avLst>
              <a:gd name="adj" fmla="val 326374"/>
            </a:avLst>
          </a:prstGeom>
          <a:solidFill>
            <a:srgbClr val="B2D4E5"/>
          </a:solidFill>
          <a:ln/>
        </p:spPr>
        <p:txBody>
          <a:bodyPr/>
          <a:lstStyle/>
          <a:p>
            <a:endParaRPr lang="en-US"/>
          </a:p>
        </p:txBody>
      </p:sp>
      <p:sp>
        <p:nvSpPr>
          <p:cNvPr id="8" name="Shape 4"/>
          <p:cNvSpPr/>
          <p:nvPr/>
        </p:nvSpPr>
        <p:spPr>
          <a:xfrm>
            <a:off x="688181" y="1972270"/>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9" name="Text 5"/>
          <p:cNvSpPr/>
          <p:nvPr/>
        </p:nvSpPr>
        <p:spPr>
          <a:xfrm>
            <a:off x="828080" y="2032159"/>
            <a:ext cx="119777"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1</a:t>
            </a:r>
            <a:endParaRPr lang="en-US" sz="2203" dirty="0"/>
          </a:p>
        </p:txBody>
      </p:sp>
      <p:sp>
        <p:nvSpPr>
          <p:cNvPr id="10" name="Text 6"/>
          <p:cNvSpPr/>
          <p:nvPr/>
        </p:nvSpPr>
        <p:spPr>
          <a:xfrm>
            <a:off x="1864876" y="1950006"/>
            <a:ext cx="2331482" cy="291346"/>
          </a:xfrm>
          <a:prstGeom prst="rect">
            <a:avLst/>
          </a:prstGeom>
          <a:noFill/>
          <a:ln/>
        </p:spPr>
        <p:txBody>
          <a:bodyPr wrap="none" rtlCol="0" anchor="t"/>
          <a:lstStyle/>
          <a:p>
            <a:pPr marL="0" indent="0" algn="l">
              <a:lnSpc>
                <a:spcPts val="2295"/>
              </a:lnSpc>
              <a:buNone/>
            </a:pPr>
            <a:r>
              <a:rPr lang="en-US" b="1" dirty="0"/>
              <a:t>Data Collection</a:t>
            </a:r>
            <a:endParaRPr lang="en-US" sz="1836" b="1" dirty="0"/>
          </a:p>
        </p:txBody>
      </p:sp>
      <p:sp>
        <p:nvSpPr>
          <p:cNvPr id="11" name="Text 7"/>
          <p:cNvSpPr/>
          <p:nvPr/>
        </p:nvSpPr>
        <p:spPr>
          <a:xfrm>
            <a:off x="1864876" y="2347913"/>
            <a:ext cx="6657499" cy="568404"/>
          </a:xfrm>
          <a:prstGeom prst="rect">
            <a:avLst/>
          </a:prstGeom>
          <a:noFill/>
          <a:ln/>
        </p:spPr>
        <p:txBody>
          <a:bodyPr wrap="square" rtlCol="0" anchor="t"/>
          <a:lstStyle/>
          <a:p>
            <a:pPr marL="0" indent="0" algn="l">
              <a:lnSpc>
                <a:spcPts val="2238"/>
              </a:lnSpc>
              <a:buNone/>
            </a:pPr>
            <a:r>
              <a:rPr lang="en-US" dirty="0"/>
              <a:t>Historical data related to the objects is gathered from various sources.</a:t>
            </a:r>
            <a:endParaRPr lang="en-US" sz="1399" dirty="0"/>
          </a:p>
        </p:txBody>
      </p:sp>
      <p:sp>
        <p:nvSpPr>
          <p:cNvPr id="12" name="Shape 8"/>
          <p:cNvSpPr/>
          <p:nvPr/>
        </p:nvSpPr>
        <p:spPr>
          <a:xfrm>
            <a:off x="1064895" y="3659505"/>
            <a:ext cx="621625" cy="22860"/>
          </a:xfrm>
          <a:prstGeom prst="roundRect">
            <a:avLst>
              <a:gd name="adj" fmla="val 326374"/>
            </a:avLst>
          </a:prstGeom>
          <a:solidFill>
            <a:srgbClr val="B2D4E5"/>
          </a:solidFill>
          <a:ln/>
        </p:spPr>
        <p:txBody>
          <a:bodyPr/>
          <a:lstStyle/>
          <a:p>
            <a:endParaRPr lang="en-US"/>
          </a:p>
        </p:txBody>
      </p:sp>
      <p:sp>
        <p:nvSpPr>
          <p:cNvPr id="13" name="Shape 9"/>
          <p:cNvSpPr/>
          <p:nvPr/>
        </p:nvSpPr>
        <p:spPr>
          <a:xfrm>
            <a:off x="688181" y="3471148"/>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808673" y="3531037"/>
            <a:ext cx="158591"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2</a:t>
            </a:r>
            <a:endParaRPr lang="en-US" sz="2203" dirty="0"/>
          </a:p>
        </p:txBody>
      </p:sp>
      <p:sp>
        <p:nvSpPr>
          <p:cNvPr id="15" name="Text 11"/>
          <p:cNvSpPr/>
          <p:nvPr/>
        </p:nvSpPr>
        <p:spPr>
          <a:xfrm>
            <a:off x="1864876" y="3448883"/>
            <a:ext cx="2331482" cy="291346"/>
          </a:xfrm>
          <a:prstGeom prst="rect">
            <a:avLst/>
          </a:prstGeom>
          <a:noFill/>
          <a:ln/>
        </p:spPr>
        <p:txBody>
          <a:bodyPr wrap="none" rtlCol="0" anchor="t"/>
          <a:lstStyle/>
          <a:p>
            <a:pPr marL="0" indent="0" algn="l">
              <a:lnSpc>
                <a:spcPts val="2238"/>
              </a:lnSpc>
              <a:buNone/>
            </a:pPr>
            <a:r>
              <a:rPr lang="en-US" b="1" dirty="0"/>
              <a:t>Data Preprocessing</a:t>
            </a:r>
            <a:endParaRPr lang="en-US" sz="2000" b="1" dirty="0"/>
          </a:p>
        </p:txBody>
      </p:sp>
      <p:sp>
        <p:nvSpPr>
          <p:cNvPr id="16" name="Text 12"/>
          <p:cNvSpPr/>
          <p:nvPr/>
        </p:nvSpPr>
        <p:spPr>
          <a:xfrm>
            <a:off x="1864876" y="3846790"/>
            <a:ext cx="6657499" cy="568404"/>
          </a:xfrm>
          <a:prstGeom prst="rect">
            <a:avLst/>
          </a:prstGeom>
          <a:noFill/>
          <a:ln/>
        </p:spPr>
        <p:txBody>
          <a:bodyPr wrap="square" rtlCol="0" anchor="t"/>
          <a:lstStyle/>
          <a:p>
            <a:pPr marL="0" indent="0" algn="l">
              <a:lnSpc>
                <a:spcPts val="2238"/>
              </a:lnSpc>
              <a:buNone/>
            </a:pPr>
            <a:r>
              <a:rPr lang="en-US" dirty="0"/>
              <a:t>Collected data is cleaned and processed to remove noise and inconsistencies.</a:t>
            </a:r>
            <a:endParaRPr lang="en-US" sz="1399" dirty="0"/>
          </a:p>
        </p:txBody>
      </p:sp>
      <p:sp>
        <p:nvSpPr>
          <p:cNvPr id="17" name="Shape 13"/>
          <p:cNvSpPr/>
          <p:nvPr/>
        </p:nvSpPr>
        <p:spPr>
          <a:xfrm>
            <a:off x="1064895" y="5158383"/>
            <a:ext cx="621625" cy="22860"/>
          </a:xfrm>
          <a:prstGeom prst="roundRect">
            <a:avLst>
              <a:gd name="adj" fmla="val 326374"/>
            </a:avLst>
          </a:prstGeom>
          <a:solidFill>
            <a:srgbClr val="B2D4E5"/>
          </a:solidFill>
          <a:ln/>
        </p:spPr>
        <p:txBody>
          <a:bodyPr/>
          <a:lstStyle/>
          <a:p>
            <a:endParaRPr lang="en-US"/>
          </a:p>
        </p:txBody>
      </p:sp>
      <p:sp>
        <p:nvSpPr>
          <p:cNvPr id="18" name="Shape 14"/>
          <p:cNvSpPr/>
          <p:nvPr/>
        </p:nvSpPr>
        <p:spPr>
          <a:xfrm>
            <a:off x="688181" y="4970026"/>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808792" y="5029914"/>
            <a:ext cx="158353"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3</a:t>
            </a:r>
            <a:endParaRPr lang="en-US" sz="2203" dirty="0"/>
          </a:p>
        </p:txBody>
      </p:sp>
      <p:sp>
        <p:nvSpPr>
          <p:cNvPr id="20" name="Text 16"/>
          <p:cNvSpPr/>
          <p:nvPr/>
        </p:nvSpPr>
        <p:spPr>
          <a:xfrm>
            <a:off x="1864876" y="4947761"/>
            <a:ext cx="2331482" cy="291346"/>
          </a:xfrm>
          <a:prstGeom prst="rect">
            <a:avLst/>
          </a:prstGeom>
          <a:noFill/>
          <a:ln/>
        </p:spPr>
        <p:txBody>
          <a:bodyPr wrap="none" rtlCol="0" anchor="t"/>
          <a:lstStyle/>
          <a:p>
            <a:pPr marL="0" indent="0" algn="l">
              <a:lnSpc>
                <a:spcPts val="2238"/>
              </a:lnSpc>
              <a:buNone/>
            </a:pPr>
            <a:r>
              <a:rPr lang="en-US" b="1" dirty="0"/>
              <a:t>Model Training</a:t>
            </a:r>
            <a:endParaRPr lang="en-US" sz="2000" b="1" dirty="0"/>
          </a:p>
        </p:txBody>
      </p:sp>
      <p:sp>
        <p:nvSpPr>
          <p:cNvPr id="21" name="Text 17"/>
          <p:cNvSpPr/>
          <p:nvPr/>
        </p:nvSpPr>
        <p:spPr>
          <a:xfrm>
            <a:off x="1798796" y="5369113"/>
            <a:ext cx="7092806" cy="686763"/>
          </a:xfrm>
          <a:prstGeom prst="rect">
            <a:avLst/>
          </a:prstGeom>
          <a:noFill/>
          <a:ln/>
        </p:spPr>
        <p:txBody>
          <a:bodyPr wrap="none" rtlCol="0" anchor="t"/>
          <a:lstStyle/>
          <a:p>
            <a:pPr>
              <a:lnSpc>
                <a:spcPts val="2238"/>
              </a:lnSpc>
            </a:pPr>
            <a:r>
              <a:rPr lang="en-US" dirty="0"/>
              <a:t>Machine learning models are trained using the processed historical data</a:t>
            </a:r>
          </a:p>
          <a:p>
            <a:pPr>
              <a:lnSpc>
                <a:spcPts val="2238"/>
              </a:lnSpc>
            </a:pPr>
            <a:r>
              <a:rPr lang="en-US" dirty="0"/>
              <a:t> to identify patterns and make predictions.</a:t>
            </a:r>
          </a:p>
        </p:txBody>
      </p:sp>
      <p:sp>
        <p:nvSpPr>
          <p:cNvPr id="22" name="Shape 18"/>
          <p:cNvSpPr/>
          <p:nvPr/>
        </p:nvSpPr>
        <p:spPr>
          <a:xfrm>
            <a:off x="1064895" y="6373058"/>
            <a:ext cx="621625" cy="22860"/>
          </a:xfrm>
          <a:prstGeom prst="roundRect">
            <a:avLst>
              <a:gd name="adj" fmla="val 326374"/>
            </a:avLst>
          </a:prstGeom>
          <a:solidFill>
            <a:srgbClr val="B2D4E5"/>
          </a:solidFill>
          <a:ln/>
        </p:spPr>
        <p:txBody>
          <a:bodyPr/>
          <a:lstStyle/>
          <a:p>
            <a:endParaRPr lang="en-US"/>
          </a:p>
        </p:txBody>
      </p:sp>
      <p:sp>
        <p:nvSpPr>
          <p:cNvPr id="23" name="Shape 19"/>
          <p:cNvSpPr/>
          <p:nvPr/>
        </p:nvSpPr>
        <p:spPr>
          <a:xfrm>
            <a:off x="688181" y="6184702"/>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24" name="Text 20"/>
          <p:cNvSpPr/>
          <p:nvPr/>
        </p:nvSpPr>
        <p:spPr>
          <a:xfrm>
            <a:off x="812483" y="6244590"/>
            <a:ext cx="150852"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4</a:t>
            </a:r>
            <a:endParaRPr lang="en-US" sz="2203" dirty="0"/>
          </a:p>
        </p:txBody>
      </p:sp>
      <p:sp>
        <p:nvSpPr>
          <p:cNvPr id="25" name="Text 21"/>
          <p:cNvSpPr/>
          <p:nvPr/>
        </p:nvSpPr>
        <p:spPr>
          <a:xfrm>
            <a:off x="1864876" y="6162437"/>
            <a:ext cx="2449354" cy="291346"/>
          </a:xfrm>
          <a:prstGeom prst="rect">
            <a:avLst/>
          </a:prstGeom>
          <a:noFill/>
          <a:ln/>
        </p:spPr>
        <p:txBody>
          <a:bodyPr wrap="none" rtlCol="0" anchor="t"/>
          <a:lstStyle/>
          <a:p>
            <a:pPr marL="0" indent="0" algn="l">
              <a:lnSpc>
                <a:spcPts val="2238"/>
              </a:lnSpc>
              <a:buNone/>
            </a:pPr>
            <a:r>
              <a:rPr lang="en-US" b="1" dirty="0"/>
              <a:t>Data Retrieval &amp; Output</a:t>
            </a:r>
            <a:endParaRPr lang="en-US" sz="2000" b="1" dirty="0"/>
          </a:p>
        </p:txBody>
      </p:sp>
      <p:sp>
        <p:nvSpPr>
          <p:cNvPr id="26" name="Text 22"/>
          <p:cNvSpPr/>
          <p:nvPr/>
        </p:nvSpPr>
        <p:spPr>
          <a:xfrm>
            <a:off x="1864876" y="6560344"/>
            <a:ext cx="6657499" cy="568404"/>
          </a:xfrm>
          <a:prstGeom prst="rect">
            <a:avLst/>
          </a:prstGeom>
          <a:noFill/>
          <a:ln/>
        </p:spPr>
        <p:txBody>
          <a:bodyPr wrap="square" rtlCol="0" anchor="t"/>
          <a:lstStyle/>
          <a:p>
            <a:pPr>
              <a:lnSpc>
                <a:spcPts val="2238"/>
              </a:lnSpc>
            </a:pPr>
            <a:r>
              <a:rPr lang="en-US" dirty="0"/>
              <a:t>The system retrieves relevant historical data and presents it for analysis or further use.</a:t>
            </a:r>
          </a:p>
        </p:txBody>
      </p:sp>
      <p:pic>
        <p:nvPicPr>
          <p:cNvPr id="28" name="Image 1" descr="preencoded.png">
            <a:extLst>
              <a:ext uri="{FF2B5EF4-FFF2-40B4-BE49-F238E27FC236}">
                <a16:creationId xmlns:a16="http://schemas.microsoft.com/office/drawing/2014/main" id="{268F280D-E4A4-AB96-02CA-F7F4B39DF730}"/>
              </a:ext>
            </a:extLst>
          </p:cNvPr>
          <p:cNvPicPr>
            <a:picLocks noChangeAspect="1"/>
          </p:cNvPicPr>
          <p:nvPr/>
        </p:nvPicPr>
        <p:blipFill>
          <a:blip r:embed="rId4"/>
          <a:stretch>
            <a:fillRect/>
          </a:stretch>
        </p:blipFill>
        <p:spPr>
          <a:xfrm>
            <a:off x="9144000" y="11151"/>
            <a:ext cx="5486400" cy="8229600"/>
          </a:xfrm>
          <a:prstGeom prst="rect">
            <a:avLst/>
          </a:prstGeom>
        </p:spPr>
      </p:pic>
      <p:grpSp>
        <p:nvGrpSpPr>
          <p:cNvPr id="27" name="Group 26">
            <a:extLst>
              <a:ext uri="{FF2B5EF4-FFF2-40B4-BE49-F238E27FC236}">
                <a16:creationId xmlns:a16="http://schemas.microsoft.com/office/drawing/2014/main" id="{3F733303-9C95-407E-C09D-B217371191E4}"/>
              </a:ext>
            </a:extLst>
          </p:cNvPr>
          <p:cNvGrpSpPr/>
          <p:nvPr/>
        </p:nvGrpSpPr>
        <p:grpSpPr>
          <a:xfrm>
            <a:off x="520369" y="7521470"/>
            <a:ext cx="13589661" cy="704888"/>
            <a:chOff x="0" y="7524712"/>
            <a:chExt cx="13589661" cy="704888"/>
          </a:xfrm>
        </p:grpSpPr>
        <p:pic>
          <p:nvPicPr>
            <p:cNvPr id="32" name="Google Shape;211;p7">
              <a:extLst>
                <a:ext uri="{FF2B5EF4-FFF2-40B4-BE49-F238E27FC236}">
                  <a16:creationId xmlns:a16="http://schemas.microsoft.com/office/drawing/2014/main" id="{C0D514AF-7B98-0847-BE91-1977B2EECAA1}"/>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33" name="Rectangle 32">
              <a:extLst>
                <a:ext uri="{FF2B5EF4-FFF2-40B4-BE49-F238E27FC236}">
                  <a16:creationId xmlns:a16="http://schemas.microsoft.com/office/drawing/2014/main" id="{C1903821-2149-A6BA-0D90-9FF630D6951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34" name="Google Shape;214;p7">
              <a:extLst>
                <a:ext uri="{FF2B5EF4-FFF2-40B4-BE49-F238E27FC236}">
                  <a16:creationId xmlns:a16="http://schemas.microsoft.com/office/drawing/2014/main" id="{BDA731FB-689B-67E9-324A-59B6AB74A974}"/>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71565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System Diagram</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1" name="Picture 10">
            <a:extLst>
              <a:ext uri="{FF2B5EF4-FFF2-40B4-BE49-F238E27FC236}">
                <a16:creationId xmlns:a16="http://schemas.microsoft.com/office/drawing/2014/main" id="{E9559B77-8A42-6809-55D4-6C317BC44E25}"/>
              </a:ext>
            </a:extLst>
          </p:cNvPr>
          <p:cNvPicPr>
            <a:picLocks noChangeAspect="1"/>
          </p:cNvPicPr>
          <p:nvPr/>
        </p:nvPicPr>
        <p:blipFill>
          <a:blip r:embed="rId5"/>
          <a:srcRect/>
          <a:stretch/>
        </p:blipFill>
        <p:spPr>
          <a:xfrm>
            <a:off x="2496153" y="2641948"/>
            <a:ext cx="9038392" cy="3769827"/>
          </a:xfrm>
          <a:prstGeom prst="rect">
            <a:avLst/>
          </a:prstGeom>
        </p:spPr>
      </p:pic>
    </p:spTree>
    <p:extLst>
      <p:ext uri="{BB962C8B-B14F-4D97-AF65-F5344CB8AC3E}">
        <p14:creationId xmlns:p14="http://schemas.microsoft.com/office/powerpoint/2010/main" val="1348736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7542"/>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513845"/>
            <a:ext cx="6480810" cy="809982"/>
          </a:xfrm>
          <a:prstGeom prst="rect">
            <a:avLst/>
          </a:prstGeom>
          <a:noFill/>
          <a:ln/>
        </p:spPr>
        <p:txBody>
          <a:bodyPr wrap="none" rtlCol="0" anchor="t"/>
          <a:lstStyle/>
          <a:p>
            <a:pPr marL="0" indent="0">
              <a:lnSpc>
                <a:spcPts val="6379"/>
              </a:lnSpc>
              <a:buNone/>
            </a:pPr>
            <a:endParaRPr lang="en-US" sz="5100" b="1" dirty="0">
              <a:solidFill>
                <a:srgbClr val="242424"/>
              </a:solidFill>
              <a:latin typeface="Petrona"/>
              <a:cs typeface="Arial" panose="020B0604020202020204" pitchFamily="34" charset="0"/>
            </a:endParaRPr>
          </a:p>
        </p:txBody>
      </p:sp>
      <p:sp>
        <p:nvSpPr>
          <p:cNvPr id="5" name="Text 2"/>
          <p:cNvSpPr/>
          <p:nvPr/>
        </p:nvSpPr>
        <p:spPr>
          <a:xfrm>
            <a:off x="864037"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5" name="Text 12"/>
          <p:cNvSpPr/>
          <p:nvPr/>
        </p:nvSpPr>
        <p:spPr>
          <a:xfrm>
            <a:off x="8303920" y="913777"/>
            <a:ext cx="3240405" cy="405051"/>
          </a:xfrm>
          <a:prstGeom prst="rect">
            <a:avLst/>
          </a:prstGeom>
          <a:noFill/>
          <a:ln/>
        </p:spPr>
        <p:txBody>
          <a:bodyPr wrap="none" rtlCol="0" anchor="t"/>
          <a:lstStyle/>
          <a:p>
            <a:r>
              <a:rPr lang="en-US" sz="3600" b="1" dirty="0"/>
              <a:t>Technologies and Techniques</a:t>
            </a:r>
            <a:endParaRPr lang="en-US" sz="3600" dirty="0"/>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15835" y="1832308"/>
            <a:ext cx="6262692" cy="3600986"/>
          </a:xfrm>
          <a:prstGeom prst="rect">
            <a:avLst/>
          </a:prstGeom>
          <a:noFill/>
          <a:ln>
            <a:noFill/>
          </a:ln>
        </p:spPr>
        <p:txBody>
          <a:bodyPr spcFirstLastPara="1" wrap="square" lIns="0" tIns="0" rIns="0" bIns="0" anchor="t" anchorCtr="0">
            <a:spAutoFit/>
          </a:bodyPr>
          <a:lstStyle/>
          <a:p>
            <a:r>
              <a:rPr lang="en-US" b="1" dirty="0"/>
              <a:t>1. Data Collection and Preprocessing</a:t>
            </a:r>
          </a:p>
          <a:p>
            <a:pPr>
              <a:buFont typeface="Arial" panose="020B0604020202020204" pitchFamily="34" charset="0"/>
              <a:buChar char="•"/>
            </a:pPr>
            <a:r>
              <a:rPr lang="en-US" b="1" dirty="0"/>
              <a:t> </a:t>
            </a:r>
            <a:r>
              <a:rPr lang="en-US" dirty="0"/>
              <a:t>Gather and preprocess images and textual descriptions of Anuradhapura artifacts.</a:t>
            </a:r>
            <a:br>
              <a:rPr lang="en-US" dirty="0"/>
            </a:br>
            <a:endParaRPr lang="en-US" dirty="0"/>
          </a:p>
          <a:p>
            <a:r>
              <a:rPr lang="en-US" b="1" dirty="0"/>
              <a:t>2. Multimodal Data Integration</a:t>
            </a:r>
          </a:p>
          <a:p>
            <a:pPr marL="285750" indent="-285750">
              <a:buFont typeface="Arial" panose="020B0604020202020204" pitchFamily="34" charset="0"/>
              <a:buChar char="•"/>
            </a:pPr>
            <a:r>
              <a:rPr lang="en-US" dirty="0"/>
              <a:t>Combine images and textual data into a unified system.</a:t>
            </a:r>
            <a:br>
              <a:rPr lang="en-US" dirty="0"/>
            </a:br>
            <a:endParaRPr lang="en-US" dirty="0"/>
          </a:p>
          <a:p>
            <a:r>
              <a:rPr lang="en-US" b="1" dirty="0"/>
              <a:t>3. Model Training</a:t>
            </a:r>
          </a:p>
          <a:p>
            <a:pPr>
              <a:buFont typeface="Arial" panose="020B0604020202020204" pitchFamily="34" charset="0"/>
              <a:buChar char="•"/>
            </a:pPr>
            <a:r>
              <a:rPr lang="en-US" dirty="0"/>
              <a:t> Train deep learning models to recognize and classify artifacts.</a:t>
            </a:r>
          </a:p>
          <a:p>
            <a:endParaRPr lang="en-US" dirty="0"/>
          </a:p>
          <a:p>
            <a:r>
              <a:rPr lang="en-US" b="1" dirty="0"/>
              <a:t>4. Historical Data Retrieval</a:t>
            </a:r>
          </a:p>
          <a:p>
            <a:pPr>
              <a:buFont typeface="Arial" panose="020B0604020202020204" pitchFamily="34" charset="0"/>
              <a:buChar char="•"/>
            </a:pPr>
            <a:r>
              <a:rPr lang="en-US" dirty="0"/>
              <a:t>Retrieve and present contextual and temporal data about artifacts.</a:t>
            </a:r>
          </a:p>
        </p:txBody>
      </p:sp>
      <p:sp>
        <p:nvSpPr>
          <p:cNvPr id="29" name="Google Shape;796;p27">
            <a:extLst>
              <a:ext uri="{FF2B5EF4-FFF2-40B4-BE49-F238E27FC236}">
                <a16:creationId xmlns:a16="http://schemas.microsoft.com/office/drawing/2014/main" id="{E33B42CD-AB16-48DE-B668-CE1E9F2D8699}"/>
              </a:ext>
            </a:extLst>
          </p:cNvPr>
          <p:cNvSpPr txBox="1"/>
          <p:nvPr/>
        </p:nvSpPr>
        <p:spPr>
          <a:xfrm>
            <a:off x="7939689" y="1832308"/>
            <a:ext cx="6262692" cy="4570482"/>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dirty="0"/>
              <a:t> </a:t>
            </a:r>
            <a:r>
              <a:rPr kumimoji="0" lang="en-US" altLang="en-US" sz="1800" b="1" i="0" u="none" strike="noStrike" cap="none" normalizeH="0" baseline="0" dirty="0">
                <a:ln>
                  <a:noFill/>
                </a:ln>
                <a:solidFill>
                  <a:schemeClr val="tx1"/>
                </a:solidFill>
                <a:effectLst/>
                <a:latin typeface="Arial" panose="020B0604020202020204" pitchFamily="34" charset="0"/>
              </a:rPr>
              <a:t>Data Collection and Preprocessing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Technique: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Labelbox</a:t>
            </a:r>
            <a:r>
              <a:rPr kumimoji="0" lang="en-US" altLang="en-US" sz="1800" b="0" i="0" u="none" strike="noStrike" cap="none" normalizeH="0" baseline="0" dirty="0">
                <a:ln>
                  <a:noFill/>
                </a:ln>
                <a:solidFill>
                  <a:schemeClr val="tx1"/>
                </a:solidFill>
                <a:effectLst/>
                <a:latin typeface="Arial" panose="020B0604020202020204" pitchFamily="34" charset="0"/>
              </a:rPr>
              <a:t> for annotation and organization of artifact images and metadata.</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Multimodal Data Integration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Technology:</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b="1" dirty="0">
                <a:latin typeface="Arial" panose="020B0604020202020204" pitchFamily="34" charset="0"/>
              </a:rPr>
              <a:t>Azure</a:t>
            </a:r>
            <a:r>
              <a:rPr kumimoji="0" lang="en-US" altLang="en-US" sz="1800" b="0" i="0" u="none" strike="noStrike" cap="none" normalizeH="0" baseline="0" dirty="0">
                <a:ln>
                  <a:noFill/>
                </a:ln>
                <a:solidFill>
                  <a:schemeClr val="tx1"/>
                </a:solidFill>
                <a:effectLst/>
                <a:latin typeface="Arial" panose="020B0604020202020204" pitchFamily="34" charset="0"/>
              </a:rPr>
              <a:t> for storing and managing multimodal data, linking images with textual descriptions.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Training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Technology: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TensorFlow</a:t>
            </a:r>
            <a:r>
              <a:rPr kumimoji="0" lang="en-US" altLang="en-US" sz="1800" b="0" i="0" u="none" strike="noStrike" cap="none" normalizeH="0" baseline="0" dirty="0">
                <a:ln>
                  <a:noFill/>
                </a:ln>
                <a:solidFill>
                  <a:schemeClr val="tx1"/>
                </a:solidFill>
                <a:effectLst/>
                <a:latin typeface="Arial" panose="020B0604020202020204" pitchFamily="34" charset="0"/>
              </a:rPr>
              <a:t> for building and training deep learning models to recognize and classify artifacts.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Historical Data Retrieval</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Technology: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Elasticsearch</a:t>
            </a:r>
            <a:r>
              <a:rPr kumimoji="0" lang="en-US" altLang="en-US" sz="1800" b="0" i="0" u="none" strike="noStrike" cap="none" normalizeH="0" baseline="0" dirty="0">
                <a:ln>
                  <a:noFill/>
                </a:ln>
                <a:solidFill>
                  <a:schemeClr val="tx1"/>
                </a:solidFill>
                <a:effectLst/>
                <a:latin typeface="Arial" panose="020B0604020202020204" pitchFamily="34" charset="0"/>
              </a:rPr>
              <a:t> for efficient search and retrieval of historical data, including temporal context.</a:t>
            </a:r>
          </a:p>
          <a:p>
            <a:pPr>
              <a:lnSpc>
                <a:spcPct val="150000"/>
              </a:lnSpc>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CB22FF12-386D-D57E-1E16-8F0EAFA6A2D0}"/>
              </a:ext>
            </a:extLst>
          </p:cNvPr>
          <p:cNvGrpSpPr/>
          <p:nvPr/>
        </p:nvGrpSpPr>
        <p:grpSpPr>
          <a:xfrm>
            <a:off x="520369" y="7521470"/>
            <a:ext cx="13589661" cy="704888"/>
            <a:chOff x="0" y="7524712"/>
            <a:chExt cx="13589661" cy="704888"/>
          </a:xfrm>
        </p:grpSpPr>
        <p:pic>
          <p:nvPicPr>
            <p:cNvPr id="16" name="Google Shape;211;p7">
              <a:extLst>
                <a:ext uri="{FF2B5EF4-FFF2-40B4-BE49-F238E27FC236}">
                  <a16:creationId xmlns:a16="http://schemas.microsoft.com/office/drawing/2014/main" id="{AD726AEC-829E-337C-F231-2A3ECD9868E6}"/>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7" name="Rectangle 16">
              <a:extLst>
                <a:ext uri="{FF2B5EF4-FFF2-40B4-BE49-F238E27FC236}">
                  <a16:creationId xmlns:a16="http://schemas.microsoft.com/office/drawing/2014/main" id="{516F1386-D290-E19B-3055-EE4C5085490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8" name="Google Shape;214;p7">
              <a:extLst>
                <a:ext uri="{FF2B5EF4-FFF2-40B4-BE49-F238E27FC236}">
                  <a16:creationId xmlns:a16="http://schemas.microsoft.com/office/drawing/2014/main" id="{5864CBC6-6B36-996F-46BF-46234CDA119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 1">
            <a:extLst>
              <a:ext uri="{FF2B5EF4-FFF2-40B4-BE49-F238E27FC236}">
                <a16:creationId xmlns:a16="http://schemas.microsoft.com/office/drawing/2014/main" id="{70C56C6A-0382-9A3C-2056-7CADFFF72CCE}"/>
              </a:ext>
            </a:extLst>
          </p:cNvPr>
          <p:cNvSpPr/>
          <p:nvPr/>
        </p:nvSpPr>
        <p:spPr>
          <a:xfrm>
            <a:off x="520369" y="711312"/>
            <a:ext cx="6480810" cy="809982"/>
          </a:xfrm>
          <a:prstGeom prst="rect">
            <a:avLst/>
          </a:prstGeom>
          <a:noFill/>
          <a:ln/>
        </p:spPr>
        <p:txBody>
          <a:bodyPr wrap="none" rtlCol="0" anchor="t"/>
          <a:lstStyle/>
          <a:p>
            <a:pPr>
              <a:lnSpc>
                <a:spcPts val="6379"/>
              </a:lnSpc>
            </a:pPr>
            <a:r>
              <a:rPr lang="en-US" sz="4100" b="1" dirty="0"/>
              <a:t>Methodology</a:t>
            </a:r>
          </a:p>
        </p:txBody>
      </p:sp>
      <p:sp>
        <p:nvSpPr>
          <p:cNvPr id="8" name="Rectangle 3">
            <a:extLst>
              <a:ext uri="{FF2B5EF4-FFF2-40B4-BE49-F238E27FC236}">
                <a16:creationId xmlns:a16="http://schemas.microsoft.com/office/drawing/2014/main" id="{F6C5691A-83E8-5820-7EBF-19A505DB928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04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Completion of the project</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1846659"/>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Public data sets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Previous researches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Surveys</a:t>
            </a:r>
            <a:endParaRPr lang="en-US" sz="2000" dirty="0">
              <a:solidFill>
                <a:schemeClr val="dk1"/>
              </a:solidFill>
              <a:latin typeface="Open Sans" panose="020B0604020202020204" charset="0"/>
              <a:ea typeface="Open Sans" panose="020B0604020202020204" charset="0"/>
              <a:cs typeface="Open Sans" panose="020B0604020202020204" charset="0"/>
              <a:sym typeface="Calibri"/>
            </a:endParaRPr>
          </a:p>
          <a:p>
            <a:pPr marL="342900" indent="-342900">
              <a:lnSpc>
                <a:spcPct val="150000"/>
              </a:lnSpc>
              <a:buFont typeface="Arial" panose="020B0604020202020204" pitchFamily="34" charset="0"/>
              <a:buChar char="•"/>
            </a:pPr>
            <a:r>
              <a:rPr lang="en-US" sz="2000" dirty="0">
                <a:solidFill>
                  <a:schemeClr val="dk1"/>
                </a:solidFill>
                <a:latin typeface="Open Sans" panose="020B0604020202020204" charset="0"/>
                <a:ea typeface="Open Sans" panose="020B0604020202020204" charset="0"/>
                <a:cs typeface="Open Sans" panose="020B0604020202020204" charset="0"/>
                <a:sym typeface="Calibri"/>
              </a:rPr>
              <a:t>From </a:t>
            </a:r>
            <a:r>
              <a:rPr lang="en-US" sz="2000" dirty="0"/>
              <a:t>Archaeological</a:t>
            </a:r>
            <a:r>
              <a:rPr lang="en-US" sz="2000" dirty="0">
                <a:solidFill>
                  <a:schemeClr val="dk1"/>
                </a:solidFill>
                <a:latin typeface="Open Sans" panose="020B0604020202020204" charset="0"/>
                <a:ea typeface="Open Sans" panose="020B0604020202020204" charset="0"/>
                <a:cs typeface="Open Sans" panose="020B0604020202020204" charset="0"/>
                <a:sym typeface="Calibri"/>
              </a:rPr>
              <a:t> department</a:t>
            </a:r>
            <a:endParaRPr lang="en-US" sz="2000" dirty="0">
              <a:latin typeface="Open Sans" panose="020B0604020202020204" charset="0"/>
              <a:ea typeface="Open Sans" panose="020B0604020202020204" charset="0"/>
              <a:cs typeface="Open Sans" panose="020B0604020202020204" charset="0"/>
            </a:endParaRP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11723954" cy="430887"/>
          </a:xfrm>
          <a:prstGeom prst="rect">
            <a:avLst/>
          </a:prstGeom>
          <a:noFill/>
          <a:ln>
            <a:noFill/>
          </a:ln>
        </p:spPr>
        <p:txBody>
          <a:bodyPr spcFirstLastPara="1" wrap="square" lIns="0" tIns="0" rIns="0" bIns="0" anchor="t" anchorCtr="0">
            <a:spAutoFit/>
          </a:bodyPr>
          <a:lstStyle/>
          <a:p>
            <a:r>
              <a:rPr lang="en-US" sz="2800" dirty="0"/>
              <a:t>Data Collection for the project is being carried out using the following ways:</a:t>
            </a:r>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584051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Gannt Chart</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3" name="Picture 12">
            <a:extLst>
              <a:ext uri="{FF2B5EF4-FFF2-40B4-BE49-F238E27FC236}">
                <a16:creationId xmlns:a16="http://schemas.microsoft.com/office/drawing/2014/main" id="{6CDB460E-5F1A-EB33-13DF-21081791960E}"/>
              </a:ext>
            </a:extLst>
          </p:cNvPr>
          <p:cNvPicPr>
            <a:picLocks noChangeAspect="1"/>
          </p:cNvPicPr>
          <p:nvPr/>
        </p:nvPicPr>
        <p:blipFill>
          <a:blip r:embed="rId5"/>
          <a:srcRect/>
          <a:stretch/>
        </p:blipFill>
        <p:spPr>
          <a:xfrm>
            <a:off x="242554" y="1963271"/>
            <a:ext cx="13867476" cy="3281082"/>
          </a:xfrm>
          <a:prstGeom prst="rect">
            <a:avLst/>
          </a:prstGeom>
        </p:spPr>
      </p:pic>
    </p:spTree>
    <p:extLst>
      <p:ext uri="{BB962C8B-B14F-4D97-AF65-F5344CB8AC3E}">
        <p14:creationId xmlns:p14="http://schemas.microsoft.com/office/powerpoint/2010/main" val="502622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Requirements</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634542" y="2107819"/>
            <a:ext cx="4420199" cy="2677656"/>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 Hardware:</a:t>
            </a:r>
            <a:r>
              <a:rPr lang="en-US" sz="1600" dirty="0"/>
              <a:t> Intel Core i7/Ryzen 7, NVIDIA RTX 3060, 16 GB RAM, 512 GB SSD (primary), 256 GB SSD/external/cloud storage (secondary), reliable internet (50 Mbps) </a:t>
            </a:r>
          </a:p>
          <a:p>
            <a:pPr marL="342900" indent="-342900">
              <a:lnSpc>
                <a:spcPct val="150000"/>
              </a:lnSpc>
              <a:buFont typeface="Arial" panose="020B0604020202020204" pitchFamily="34" charset="0"/>
              <a:buChar char="•"/>
            </a:pPr>
            <a:r>
              <a:rPr lang="en-US" dirty="0"/>
              <a:t>Software</a:t>
            </a:r>
            <a:r>
              <a:rPr lang="en-US" sz="1600" dirty="0"/>
              <a:t>: Windows/macOS/Linux, Python 3.x, TensorFlow/</a:t>
            </a:r>
            <a:r>
              <a:rPr lang="en-US" sz="1600" dirty="0" err="1"/>
              <a:t>PyTorch</a:t>
            </a:r>
            <a:r>
              <a:rPr lang="en-US" sz="1600" dirty="0"/>
              <a:t>, </a:t>
            </a:r>
            <a:r>
              <a:rPr lang="en-US" sz="1600" dirty="0" err="1"/>
              <a:t>Jupyter</a:t>
            </a:r>
            <a:r>
              <a:rPr lang="en-US" sz="1600" dirty="0"/>
              <a:t> Notebook, SQLite/PostgreSQL, RESTful APIs, Git.</a:t>
            </a: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1707045"/>
            <a:ext cx="4704990"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System requirements</a:t>
            </a:r>
          </a:p>
        </p:txBody>
      </p:sp>
      <p:sp>
        <p:nvSpPr>
          <p:cNvPr id="12" name="Google Shape;796;p27">
            <a:extLst>
              <a:ext uri="{FF2B5EF4-FFF2-40B4-BE49-F238E27FC236}">
                <a16:creationId xmlns:a16="http://schemas.microsoft.com/office/drawing/2014/main" id="{46E20814-7CF3-4146-8D13-834D98B4A260}"/>
              </a:ext>
            </a:extLst>
          </p:cNvPr>
          <p:cNvSpPr txBox="1"/>
          <p:nvPr/>
        </p:nvSpPr>
        <p:spPr>
          <a:xfrm>
            <a:off x="7599991" y="2748072"/>
            <a:ext cx="4420199" cy="295465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Performance</a:t>
            </a:r>
          </a:p>
          <a:p>
            <a:pPr marL="342900" indent="-342900">
              <a:lnSpc>
                <a:spcPct val="150000"/>
              </a:lnSpc>
              <a:buFont typeface="Arial" panose="020B0604020202020204" pitchFamily="34" charset="0"/>
              <a:buChar char="•"/>
            </a:pPr>
            <a:r>
              <a:rPr lang="en-US" dirty="0"/>
              <a:t>Reliability</a:t>
            </a:r>
          </a:p>
          <a:p>
            <a:pPr marL="342900" indent="-342900">
              <a:lnSpc>
                <a:spcPct val="150000"/>
              </a:lnSpc>
              <a:buFont typeface="Arial" panose="020B0604020202020204" pitchFamily="34" charset="0"/>
              <a:buChar char="•"/>
            </a:pPr>
            <a:r>
              <a:rPr lang="en-US" dirty="0"/>
              <a:t>Scalability</a:t>
            </a:r>
          </a:p>
          <a:p>
            <a:pPr marL="342900" indent="-342900">
              <a:lnSpc>
                <a:spcPct val="150000"/>
              </a:lnSpc>
              <a:buFont typeface="Arial" panose="020B0604020202020204" pitchFamily="34" charset="0"/>
              <a:buChar char="•"/>
            </a:pPr>
            <a:r>
              <a:rPr lang="en-US" dirty="0"/>
              <a:t>Security</a:t>
            </a:r>
          </a:p>
          <a:p>
            <a:pPr marL="342900" indent="-342900">
              <a:lnSpc>
                <a:spcPct val="150000"/>
              </a:lnSpc>
              <a:buFont typeface="Arial" panose="020B0604020202020204" pitchFamily="34" charset="0"/>
              <a:buChar char="•"/>
            </a:pPr>
            <a:r>
              <a:rPr lang="en-US" dirty="0"/>
              <a:t>Usability</a:t>
            </a:r>
          </a:p>
          <a:p>
            <a:pPr marL="342900" indent="-342900">
              <a:lnSpc>
                <a:spcPct val="150000"/>
              </a:lnSpc>
              <a:buFont typeface="Arial" panose="020B0604020202020204" pitchFamily="34" charset="0"/>
              <a:buChar char="•"/>
            </a:pPr>
            <a:r>
              <a:rPr lang="en-US" dirty="0"/>
              <a:t>Maintainability</a:t>
            </a:r>
          </a:p>
          <a:p>
            <a:pPr marL="342900" indent="-342900">
              <a:lnSpc>
                <a:spcPct val="150000"/>
              </a:lnSpc>
              <a:buFont typeface="Arial" panose="020B0604020202020204" pitchFamily="34" charset="0"/>
              <a:buChar char="•"/>
            </a:pPr>
            <a:r>
              <a:rPr lang="en-US" dirty="0"/>
              <a:t>Accuracy</a:t>
            </a:r>
            <a:endParaRPr lang="en-US" sz="2000" dirty="0">
              <a:latin typeface="Open Sans" panose="020B0604020202020204" charset="0"/>
              <a:ea typeface="Open Sans" panose="020B0604020202020204" charset="0"/>
              <a:cs typeface="Open Sans" panose="020B0604020202020204" charset="0"/>
            </a:endParaRPr>
          </a:p>
        </p:txBody>
      </p:sp>
      <p:sp>
        <p:nvSpPr>
          <p:cNvPr id="13" name="Google Shape;810;p27">
            <a:extLst>
              <a:ext uri="{FF2B5EF4-FFF2-40B4-BE49-F238E27FC236}">
                <a16:creationId xmlns:a16="http://schemas.microsoft.com/office/drawing/2014/main" id="{9C33F416-FA45-4359-A3DF-4393AAA0B664}"/>
              </a:ext>
            </a:extLst>
          </p:cNvPr>
          <p:cNvSpPr txBox="1"/>
          <p:nvPr/>
        </p:nvSpPr>
        <p:spPr>
          <a:xfrm>
            <a:off x="7005558" y="2151598"/>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Non-functional requirements</a:t>
            </a:r>
          </a:p>
        </p:txBody>
      </p:sp>
      <p:grpSp>
        <p:nvGrpSpPr>
          <p:cNvPr id="6" name="Group 5">
            <a:extLst>
              <a:ext uri="{FF2B5EF4-FFF2-40B4-BE49-F238E27FC236}">
                <a16:creationId xmlns:a16="http://schemas.microsoft.com/office/drawing/2014/main" id="{993B80A5-4295-AC6B-A53F-7DE20FC11C1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FF050B2-A280-0E4B-8FC8-5DDAF1581C5F}"/>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E5FA9F84-0633-1835-ADA8-3001C2633A4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B69E9050-CCE9-E718-6CA0-78E297DF724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0" name="Google Shape;810;p27">
            <a:extLst>
              <a:ext uri="{FF2B5EF4-FFF2-40B4-BE49-F238E27FC236}">
                <a16:creationId xmlns:a16="http://schemas.microsoft.com/office/drawing/2014/main" id="{3CBC2F4E-67A6-2ED6-0BEA-5691DDDB4806}"/>
              </a:ext>
            </a:extLst>
          </p:cNvPr>
          <p:cNvSpPr txBox="1"/>
          <p:nvPr/>
        </p:nvSpPr>
        <p:spPr>
          <a:xfrm>
            <a:off x="864037" y="5147559"/>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functional requirements</a:t>
            </a:r>
          </a:p>
        </p:txBody>
      </p:sp>
      <p:sp>
        <p:nvSpPr>
          <p:cNvPr id="11" name="Google Shape;796;p27">
            <a:extLst>
              <a:ext uri="{FF2B5EF4-FFF2-40B4-BE49-F238E27FC236}">
                <a16:creationId xmlns:a16="http://schemas.microsoft.com/office/drawing/2014/main" id="{A12BC3A3-4A85-6F01-AAD7-920A5C525FE9}"/>
              </a:ext>
            </a:extLst>
          </p:cNvPr>
          <p:cNvSpPr txBox="1"/>
          <p:nvPr/>
        </p:nvSpPr>
        <p:spPr>
          <a:xfrm>
            <a:off x="1050465" y="5702727"/>
            <a:ext cx="4420199" cy="1800493"/>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User Interface:</a:t>
            </a:r>
            <a:r>
              <a:rPr kumimoji="0" lang="en-US" altLang="en-US" sz="1800" b="0" i="0" u="none" strike="noStrike" cap="none" normalizeH="0" baseline="0" dirty="0">
                <a:ln>
                  <a:noFill/>
                </a:ln>
                <a:solidFill>
                  <a:schemeClr val="tx1"/>
                </a:solidFill>
                <a:effectLst/>
              </a:rPr>
              <a:t> Intuitive UI for data input, training, and results visualization.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rPr>
              <a:t>Data Management:</a:t>
            </a:r>
            <a:r>
              <a:rPr kumimoji="0" lang="en-US" altLang="en-US" sz="1800" b="0" i="0" u="none" strike="noStrike" cap="none" normalizeH="0" baseline="0" dirty="0">
                <a:ln>
                  <a:noFill/>
                </a:ln>
                <a:solidFill>
                  <a:schemeClr val="tx1"/>
                </a:solidFill>
                <a:effectLst/>
              </a:rPr>
              <a:t> Efficient storage with lightweight databases and data compression. </a:t>
            </a:r>
          </a:p>
          <a:p>
            <a:pPr>
              <a:lnSpc>
                <a:spcPct val="150000"/>
              </a:lnSpc>
            </a:pPr>
            <a:r>
              <a:rPr lang="en-US" dirty="0"/>
              <a:t>.</a:t>
            </a:r>
          </a:p>
        </p:txBody>
      </p:sp>
    </p:spTree>
    <p:extLst>
      <p:ext uri="{BB962C8B-B14F-4D97-AF65-F5344CB8AC3E}">
        <p14:creationId xmlns:p14="http://schemas.microsoft.com/office/powerpoint/2010/main" val="167057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7" name="Google Shape;215;p7">
            <a:extLst>
              <a:ext uri="{FF2B5EF4-FFF2-40B4-BE49-F238E27FC236}">
                <a16:creationId xmlns:a16="http://schemas.microsoft.com/office/drawing/2014/main" id="{54A04D85-21F2-4532-8A10-2C77D98662F6}"/>
              </a:ext>
            </a:extLst>
          </p:cNvPr>
          <p:cNvPicPr preferRelativeResize="0"/>
          <p:nvPr/>
        </p:nvPicPr>
        <p:blipFill rotWithShape="1">
          <a:blip r:embed="rId4"/>
          <a:srcRect t="912" b="27344"/>
          <a:stretch/>
        </p:blipFill>
        <p:spPr>
          <a:xfrm>
            <a:off x="11917482" y="0"/>
            <a:ext cx="2731968" cy="2941185"/>
          </a:xfrm>
          <a:prstGeom prst="rect">
            <a:avLst/>
          </a:prstGeom>
        </p:spPr>
      </p:pic>
      <p:sp>
        <p:nvSpPr>
          <p:cNvPr id="8" name="Google Shape;216;p7">
            <a:extLst>
              <a:ext uri="{FF2B5EF4-FFF2-40B4-BE49-F238E27FC236}">
                <a16:creationId xmlns:a16="http://schemas.microsoft.com/office/drawing/2014/main" id="{5AD147F7-0A1B-4EE3-9803-1E6F738B43AE}"/>
              </a:ext>
            </a:extLst>
          </p:cNvPr>
          <p:cNvSpPr txBox="1"/>
          <p:nvPr/>
        </p:nvSpPr>
        <p:spPr>
          <a:xfrm>
            <a:off x="1272629" y="3772348"/>
            <a:ext cx="12085142" cy="1077474"/>
          </a:xfrm>
          <a:prstGeom prst="rect">
            <a:avLst/>
          </a:prstGeom>
          <a:noFill/>
          <a:ln>
            <a:noFill/>
          </a:ln>
        </p:spPr>
        <p:txBody>
          <a:bodyPr spcFirstLastPara="1" wrap="square" lIns="0" tIns="0" rIns="0" bIns="0" anchor="t" anchorCtr="0">
            <a:spAutoFit/>
          </a:bodyPr>
          <a:lstStyle/>
          <a:p>
            <a:pPr algn="ctr">
              <a:lnSpc>
                <a:spcPct val="130005"/>
              </a:lnSpc>
            </a:pPr>
            <a:r>
              <a:rPr lang="en-US" sz="5386" dirty="0">
                <a:solidFill>
                  <a:srgbClr val="242424"/>
                </a:solidFill>
                <a:latin typeface="Arial"/>
                <a:ea typeface="Arial"/>
                <a:cs typeface="Arial"/>
                <a:sym typeface="Arial"/>
              </a:rPr>
              <a:t>IT21344824 | T.E.M.A.P. Ekanayake</a:t>
            </a:r>
            <a:endParaRPr sz="1440" dirty="0"/>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5258853"/>
            <a:ext cx="8927898" cy="725391"/>
          </a:xfrm>
          <a:prstGeom prst="rect">
            <a:avLst/>
          </a:prstGeom>
          <a:noFill/>
          <a:ln>
            <a:noFill/>
          </a:ln>
        </p:spPr>
        <p:txBody>
          <a:bodyPr spcFirstLastPara="1" wrap="square" lIns="0" tIns="0" rIns="0" bIns="0" anchor="t" anchorCtr="0">
            <a:spAutoFit/>
          </a:bodyPr>
          <a:lstStyle/>
          <a:p>
            <a:pPr algn="ctr">
              <a:lnSpc>
                <a:spcPct val="130008"/>
              </a:lnSpc>
            </a:pPr>
            <a:r>
              <a:rPr lang="en-US" sz="3626" dirty="0">
                <a:solidFill>
                  <a:srgbClr val="242424"/>
                </a:solidFill>
                <a:latin typeface="Arial"/>
                <a:ea typeface="Arial"/>
                <a:cs typeface="Arial"/>
                <a:sym typeface="Arial"/>
              </a:rPr>
              <a:t>Specialization : Information Technology</a:t>
            </a:r>
            <a:endParaRPr sz="1440" dirty="0"/>
          </a:p>
        </p:txBody>
      </p:sp>
      <p:grpSp>
        <p:nvGrpSpPr>
          <p:cNvPr id="14" name="Group 13">
            <a:extLst>
              <a:ext uri="{FF2B5EF4-FFF2-40B4-BE49-F238E27FC236}">
                <a16:creationId xmlns:a16="http://schemas.microsoft.com/office/drawing/2014/main" id="{050AA45B-F63D-42A9-B331-F08801F6565F}"/>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FD16DDFC-17E2-4B0D-B448-922EF7999B47}"/>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84E9C3A8-3E94-4FF7-9182-4BB15C7622D1}"/>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2E905F0D-BB50-448A-A508-867E412FCB5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721213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47"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864037" y="1760696"/>
            <a:ext cx="6480810" cy="809982"/>
          </a:xfrm>
          <a:prstGeom prst="rect">
            <a:avLst/>
          </a:prstGeom>
          <a:noFill/>
          <a:ln/>
        </p:spPr>
        <p:txBody>
          <a:bodyPr wrap="none" rtlCol="0" anchor="t"/>
          <a:lstStyle/>
          <a:p>
            <a:pPr marL="0" indent="0">
              <a:lnSpc>
                <a:spcPts val="6379"/>
              </a:lnSpc>
              <a:buNone/>
            </a:pPr>
            <a:endParaRPr lang="en-US" sz="5103" dirty="0"/>
          </a:p>
        </p:txBody>
      </p:sp>
      <p:sp>
        <p:nvSpPr>
          <p:cNvPr id="5" name="Text 2"/>
          <p:cNvSpPr/>
          <p:nvPr/>
        </p:nvSpPr>
        <p:spPr>
          <a:xfrm>
            <a:off x="864037"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8" name="Google Shape;594;p19">
            <a:extLst>
              <a:ext uri="{FF2B5EF4-FFF2-40B4-BE49-F238E27FC236}">
                <a16:creationId xmlns:a16="http://schemas.microsoft.com/office/drawing/2014/main" id="{22A0C36D-31EE-485A-805F-1F3D49BE584B}"/>
              </a:ext>
            </a:extLst>
          </p:cNvPr>
          <p:cNvSpPr txBox="1"/>
          <p:nvPr/>
        </p:nvSpPr>
        <p:spPr>
          <a:xfrm>
            <a:off x="864037" y="283633"/>
            <a:ext cx="3915783" cy="987835"/>
          </a:xfrm>
          <a:prstGeom prst="rect">
            <a:avLst/>
          </a:prstGeom>
          <a:noFill/>
          <a:ln>
            <a:noFill/>
          </a:ln>
        </p:spPr>
        <p:txBody>
          <a:bodyPr spcFirstLastPara="1" wrap="square" lIns="0" tIns="0" rIns="0" bIns="0" anchor="t" anchorCtr="0">
            <a:spAutoFit/>
          </a:bodyPr>
          <a:lstStyle/>
          <a:p>
            <a:pPr>
              <a:lnSpc>
                <a:spcPct val="130001"/>
              </a:lnSpc>
            </a:pPr>
            <a:r>
              <a:rPr lang="en-US" sz="4938" dirty="0">
                <a:solidFill>
                  <a:srgbClr val="242424"/>
                </a:solidFill>
                <a:latin typeface="Arial"/>
                <a:ea typeface="Arial"/>
                <a:cs typeface="Arial"/>
                <a:sym typeface="Arial"/>
              </a:rPr>
              <a:t>References</a:t>
            </a:r>
            <a:endParaRPr lang="en-US" sz="1440" dirty="0"/>
          </a:p>
        </p:txBody>
      </p:sp>
      <p:sp>
        <p:nvSpPr>
          <p:cNvPr id="10" name="Google Shape;592;p19">
            <a:extLst>
              <a:ext uri="{FF2B5EF4-FFF2-40B4-BE49-F238E27FC236}">
                <a16:creationId xmlns:a16="http://schemas.microsoft.com/office/drawing/2014/main" id="{7062BBC2-A94B-4613-92BE-AEFBA241C4AE}"/>
              </a:ext>
            </a:extLst>
          </p:cNvPr>
          <p:cNvSpPr txBox="1"/>
          <p:nvPr/>
        </p:nvSpPr>
        <p:spPr>
          <a:xfrm>
            <a:off x="864037" y="1394652"/>
            <a:ext cx="12902326" cy="3791807"/>
          </a:xfrm>
          <a:prstGeom prst="rect">
            <a:avLst/>
          </a:prstGeom>
          <a:noFill/>
          <a:ln>
            <a:noFill/>
          </a:ln>
        </p:spPr>
        <p:txBody>
          <a:bodyPr spcFirstLastPara="1" wrap="square" lIns="0" tIns="0" rIns="0" bIns="0" anchor="t" anchorCtr="0">
            <a:spAutoFit/>
          </a:bodyPr>
          <a:lstStyle/>
          <a:p>
            <a:pPr>
              <a:lnSpc>
                <a:spcPct val="140014"/>
              </a:lnSpc>
            </a:pPr>
            <a:r>
              <a:rPr lang="en-US" dirty="0"/>
              <a:t>[1] A. Wijesuriya and S. G. </a:t>
            </a:r>
            <a:r>
              <a:rPr lang="en-US" dirty="0" err="1"/>
              <a:t>Ranawana</a:t>
            </a:r>
            <a:r>
              <a:rPr lang="en-US" dirty="0"/>
              <a:t>, "Building a comprehensive digital heritage archive for the Anuradhapura Kingdom of Sri Lanka," </a:t>
            </a:r>
            <a:r>
              <a:rPr lang="en-US" i="1" dirty="0"/>
              <a:t>Journal of Archaeological Science</a:t>
            </a:r>
            <a:r>
              <a:rPr lang="en-US" dirty="0"/>
              <a:t>, vol. 58, pp. 45-55, 2020.</a:t>
            </a:r>
            <a:br>
              <a:rPr lang="en-US" dirty="0"/>
            </a:br>
            <a:endParaRPr lang="en-US" dirty="0">
              <a:solidFill>
                <a:srgbClr val="000000"/>
              </a:solidFill>
              <a:latin typeface="Arial" panose="020B0604020202020204" pitchFamily="34" charset="0"/>
              <a:ea typeface="Open Sans"/>
              <a:cs typeface="Arial" panose="020B0604020202020204" pitchFamily="34" charset="0"/>
              <a:sym typeface="Open Sans"/>
            </a:endParaRPr>
          </a:p>
          <a:p>
            <a:pPr>
              <a:lnSpc>
                <a:spcPct val="140014"/>
              </a:lnSpc>
            </a:pPr>
            <a:r>
              <a:rPr lang="en-US" dirty="0"/>
              <a:t>[2] M. K. Jayawardene, T. Gunaratne, and H. W. Senanayake, "Multimodal archaeological data integration: A case study on the Anuradhapura Kingdom," </a:t>
            </a:r>
            <a:r>
              <a:rPr lang="en-US" i="1" dirty="0"/>
              <a:t>Journal of Cultural Heritage</a:t>
            </a:r>
            <a:r>
              <a:rPr lang="en-US" dirty="0"/>
              <a:t>, vol. 24, pp. 223-232, 2021.</a:t>
            </a:r>
            <a:br>
              <a:rPr lang="en-US" dirty="0"/>
            </a:br>
            <a:br>
              <a:rPr lang="en-US" dirty="0"/>
            </a:br>
            <a:r>
              <a:rPr lang="en-US" dirty="0"/>
              <a:t>[3] P. S. Kumara and N. G. Pathirana, "Revisiting the Anuradhapura Kingdom: The importance of minor artifacts in archaeological research," </a:t>
            </a:r>
            <a:r>
              <a:rPr lang="en-US" i="1" dirty="0"/>
              <a:t>International Journal of Archaeology</a:t>
            </a:r>
            <a:r>
              <a:rPr lang="en-US" dirty="0"/>
              <a:t>, vol. 12, no. 4, pp. 275-288, 2021.</a:t>
            </a:r>
            <a:br>
              <a:rPr lang="en-US" dirty="0"/>
            </a:br>
            <a:br>
              <a:rPr lang="en-US" dirty="0"/>
            </a:br>
            <a:endParaRPr sz="1400" dirty="0">
              <a:solidFill>
                <a:srgbClr val="000000"/>
              </a:solidFill>
              <a:latin typeface="Arial" panose="020B0604020202020204" pitchFamily="34" charset="0"/>
              <a:ea typeface="Open Sans"/>
              <a:cs typeface="Arial" panose="020B0604020202020204" pitchFamily="34" charset="0"/>
              <a:sym typeface="Open Sans"/>
            </a:endParaRPr>
          </a:p>
        </p:txBody>
      </p:sp>
      <p:grpSp>
        <p:nvGrpSpPr>
          <p:cNvPr id="6" name="Group 5">
            <a:extLst>
              <a:ext uri="{FF2B5EF4-FFF2-40B4-BE49-F238E27FC236}">
                <a16:creationId xmlns:a16="http://schemas.microsoft.com/office/drawing/2014/main" id="{DD54FF5F-3E2B-C711-A642-F691D32AA22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03B24F-763C-5798-2E7E-25E7398EF70A}"/>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02365C6-52C4-0084-9C44-A687246121A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IT21352294 </a:t>
              </a:r>
              <a:r>
                <a:rPr lang="en-US" sz="1800" dirty="0">
                  <a:solidFill>
                    <a:schemeClr val="tx1"/>
                  </a:solidFill>
                </a:rPr>
                <a:t>| J.R.K.B. Jayawardhana</a:t>
              </a:r>
              <a:r>
                <a:rPr lang="en-US"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FE27DBC-7C07-B79E-8C73-82EDD7D9D0AF}"/>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18172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160"/>
            <a:ext cx="14630400" cy="8229600"/>
          </a:xfrm>
          <a:prstGeom prst="rect">
            <a:avLst/>
          </a:prstGeom>
          <a:solidFill>
            <a:srgbClr val="FFFFFF">
              <a:alpha val="75000"/>
            </a:srgbClr>
          </a:solidFill>
          <a:ln/>
        </p:spPr>
        <p:txBody>
          <a:bodyPr/>
          <a:lstStyle/>
          <a:p>
            <a:endParaRPr lang="en-US" dirty="0"/>
          </a:p>
        </p:txBody>
      </p:sp>
      <p:sp>
        <p:nvSpPr>
          <p:cNvPr id="8" name="Google Shape;216;p7">
            <a:extLst>
              <a:ext uri="{FF2B5EF4-FFF2-40B4-BE49-F238E27FC236}">
                <a16:creationId xmlns:a16="http://schemas.microsoft.com/office/drawing/2014/main" id="{5AD147F7-0A1B-4EE3-9803-1E6F738B43AE}"/>
              </a:ext>
            </a:extLst>
          </p:cNvPr>
          <p:cNvSpPr txBox="1"/>
          <p:nvPr/>
        </p:nvSpPr>
        <p:spPr>
          <a:xfrm>
            <a:off x="1272629" y="3772348"/>
            <a:ext cx="12085142" cy="1077474"/>
          </a:xfrm>
          <a:prstGeom prst="rect">
            <a:avLst/>
          </a:prstGeom>
          <a:noFill/>
          <a:ln>
            <a:noFill/>
          </a:ln>
        </p:spPr>
        <p:txBody>
          <a:bodyPr spcFirstLastPara="1" wrap="square" lIns="0" tIns="0" rIns="0" bIns="0" anchor="t" anchorCtr="0">
            <a:spAutoFit/>
          </a:bodyPr>
          <a:lstStyle/>
          <a:p>
            <a:pPr algn="ctr">
              <a:lnSpc>
                <a:spcPct val="130005"/>
              </a:lnSpc>
            </a:pPr>
            <a:r>
              <a:rPr lang="en-US" sz="5386" dirty="0">
                <a:solidFill>
                  <a:srgbClr val="242424"/>
                </a:solidFill>
                <a:latin typeface="Arial"/>
                <a:ea typeface="Arial"/>
                <a:cs typeface="Arial"/>
                <a:sym typeface="Arial"/>
              </a:rPr>
              <a:t>IT21273094 | Ediriwickrama E.A.K.V. </a:t>
            </a:r>
            <a:endParaRPr sz="1440" dirty="0"/>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5258853"/>
            <a:ext cx="8927898" cy="725391"/>
          </a:xfrm>
          <a:prstGeom prst="rect">
            <a:avLst/>
          </a:prstGeom>
          <a:noFill/>
          <a:ln>
            <a:noFill/>
          </a:ln>
        </p:spPr>
        <p:txBody>
          <a:bodyPr spcFirstLastPara="1" wrap="square" lIns="0" tIns="0" rIns="0" bIns="0" anchor="t" anchorCtr="0">
            <a:spAutoFit/>
          </a:bodyPr>
          <a:lstStyle/>
          <a:p>
            <a:pPr algn="ctr">
              <a:lnSpc>
                <a:spcPct val="130008"/>
              </a:lnSpc>
            </a:pPr>
            <a:r>
              <a:rPr lang="en-US" sz="3626" dirty="0">
                <a:solidFill>
                  <a:srgbClr val="242424"/>
                </a:solidFill>
                <a:latin typeface="Arial"/>
                <a:ea typeface="Arial"/>
                <a:cs typeface="Arial"/>
                <a:sym typeface="Arial"/>
              </a:rPr>
              <a:t>Specialization : Information Technology</a:t>
            </a:r>
            <a:endParaRPr sz="1440" dirty="0"/>
          </a:p>
        </p:txBody>
      </p:sp>
      <p:grpSp>
        <p:nvGrpSpPr>
          <p:cNvPr id="14" name="Group 13">
            <a:extLst>
              <a:ext uri="{FF2B5EF4-FFF2-40B4-BE49-F238E27FC236}">
                <a16:creationId xmlns:a16="http://schemas.microsoft.com/office/drawing/2014/main" id="{050AA45B-F63D-42A9-B331-F08801F6565F}"/>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FD16DDFC-17E2-4B0D-B448-922EF7999B4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84E9C3A8-3E94-4FF7-9182-4BB15C7622D1}"/>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2E905F0D-BB50-448A-A508-867E412FCB5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6" name="Flowchart: Connector 5">
            <a:extLst>
              <a:ext uri="{FF2B5EF4-FFF2-40B4-BE49-F238E27FC236}">
                <a16:creationId xmlns:a16="http://schemas.microsoft.com/office/drawing/2014/main" id="{57428C0F-8705-E260-2137-90989DAAFEA3}"/>
              </a:ext>
            </a:extLst>
          </p:cNvPr>
          <p:cNvSpPr/>
          <p:nvPr/>
        </p:nvSpPr>
        <p:spPr>
          <a:xfrm>
            <a:off x="12425680" y="77744"/>
            <a:ext cx="1960880" cy="2167616"/>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85730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FFFFFF">
              <a:alpha val="75000"/>
            </a:srgbClr>
          </a:solidFill>
          <a:ln/>
        </p:spPr>
        <p:txBody>
          <a:bodyPr/>
          <a:lstStyle/>
          <a:p>
            <a:endParaRPr lang="en-US" dirty="0"/>
          </a:p>
        </p:txBody>
      </p:sp>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Box 12">
            <a:extLst>
              <a:ext uri="{FF2B5EF4-FFF2-40B4-BE49-F238E27FC236}">
                <a16:creationId xmlns:a16="http://schemas.microsoft.com/office/drawing/2014/main" id="{0830D281-D126-8660-B6EA-52B853BF1BAD}"/>
              </a:ext>
            </a:extLst>
          </p:cNvPr>
          <p:cNvSpPr txBox="1"/>
          <p:nvPr/>
        </p:nvSpPr>
        <p:spPr>
          <a:xfrm flipH="1">
            <a:off x="219543" y="390740"/>
            <a:ext cx="14047305" cy="830997"/>
          </a:xfrm>
          <a:prstGeom prst="rect">
            <a:avLst/>
          </a:prstGeom>
          <a:noFill/>
        </p:spPr>
        <p:txBody>
          <a:bodyPr wrap="square" rtlCol="0">
            <a:spAutoFit/>
          </a:bodyPr>
          <a:lstStyle/>
          <a:p>
            <a:pPr algn="ctr"/>
            <a:r>
              <a:rPr lang="en-US" sz="4800" b="1" dirty="0"/>
              <a:t>Feature Detection in Archaeological Objects</a:t>
            </a:r>
          </a:p>
        </p:txBody>
      </p:sp>
      <p:pic>
        <p:nvPicPr>
          <p:cNvPr id="9" name="Picture 8">
            <a:extLst>
              <a:ext uri="{FF2B5EF4-FFF2-40B4-BE49-F238E27FC236}">
                <a16:creationId xmlns:a16="http://schemas.microsoft.com/office/drawing/2014/main" id="{341812E8-28A0-D694-01D1-F091CEC3EB6C}"/>
              </a:ext>
            </a:extLst>
          </p:cNvPr>
          <p:cNvPicPr>
            <a:picLocks noChangeAspect="1"/>
          </p:cNvPicPr>
          <p:nvPr/>
        </p:nvPicPr>
        <p:blipFill>
          <a:blip r:embed="rId5"/>
          <a:stretch>
            <a:fillRect/>
          </a:stretch>
        </p:blipFill>
        <p:spPr>
          <a:xfrm>
            <a:off x="3211552" y="1664758"/>
            <a:ext cx="8396868" cy="53159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6501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9" name="Google Shape;594;p19">
            <a:extLst>
              <a:ext uri="{FF2B5EF4-FFF2-40B4-BE49-F238E27FC236}">
                <a16:creationId xmlns:a16="http://schemas.microsoft.com/office/drawing/2014/main" id="{BE09E8DE-056A-4F0C-8520-8B1C2B0E25E3}"/>
              </a:ext>
            </a:extLst>
          </p:cNvPr>
          <p:cNvSpPr txBox="1"/>
          <p:nvPr/>
        </p:nvSpPr>
        <p:spPr>
          <a:xfrm>
            <a:off x="3867150" y="411339"/>
            <a:ext cx="9934819" cy="800219"/>
          </a:xfrm>
          <a:prstGeom prst="rect">
            <a:avLst/>
          </a:prstGeom>
          <a:noFill/>
          <a:ln>
            <a:noFill/>
          </a:ln>
        </p:spPr>
        <p:txBody>
          <a:bodyPr spcFirstLastPara="1" wrap="square" lIns="0" tIns="0" rIns="0" bIns="0" anchor="t" anchorCtr="0">
            <a:spAutoFit/>
          </a:bodyPr>
          <a:lstStyle/>
          <a:p>
            <a:pPr algn="ctr">
              <a:lnSpc>
                <a:spcPct val="130001"/>
              </a:lnSpc>
            </a:pPr>
            <a:r>
              <a:rPr lang="en-US" sz="4000" b="1" dirty="0">
                <a:solidFill>
                  <a:srgbClr val="242424"/>
                </a:solidFill>
                <a:latin typeface="Arial"/>
                <a:ea typeface="Arial"/>
                <a:cs typeface="Arial"/>
                <a:sym typeface="Arial"/>
              </a:rPr>
              <a:t>Introduction</a:t>
            </a:r>
            <a:endParaRPr sz="4000" b="1" dirty="0"/>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592843"/>
            <a:ext cx="9582528" cy="6395597"/>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400" dirty="0"/>
              <a:t>The process of identifying and extracting key features or points of interest in images of archaeological objects.</a:t>
            </a:r>
          </a:p>
          <a:p>
            <a:pPr marL="701599" lvl="1" indent="-457200">
              <a:lnSpc>
                <a:spcPct val="139964"/>
              </a:lnSpc>
              <a:buClr>
                <a:srgbClr val="000000"/>
              </a:buClr>
              <a:buSzPts val="2830"/>
              <a:buFont typeface="Wingdings" panose="05000000000000000000" pitchFamily="2" charset="2"/>
              <a:buChar char="q"/>
            </a:pPr>
            <a:r>
              <a:rPr lang="en-US" sz="2400" dirty="0"/>
              <a:t>Inscriptions, carvings, and structural designs are crucial in understanding the historical and cultural contexts of ancient civilizations.</a:t>
            </a:r>
          </a:p>
          <a:p>
            <a:pPr marL="244399" lvl="1">
              <a:lnSpc>
                <a:spcPct val="139964"/>
              </a:lnSpc>
              <a:buClr>
                <a:srgbClr val="000000"/>
              </a:buClr>
              <a:buSzPts val="2830"/>
            </a:pPr>
            <a:endParaRPr lang="en-US" sz="1600" dirty="0"/>
          </a:p>
          <a:p>
            <a:pPr marL="244399" lvl="1">
              <a:lnSpc>
                <a:spcPct val="150000"/>
              </a:lnSpc>
              <a:buClr>
                <a:srgbClr val="000000"/>
              </a:buClr>
              <a:buSzPts val="2830"/>
            </a:pPr>
            <a:r>
              <a:rPr lang="en-US" sz="2800" b="1" dirty="0">
                <a:latin typeface="Arial" panose="020B0604020202020204" pitchFamily="34" charset="0"/>
                <a:cs typeface="Arial" panose="020B0604020202020204" pitchFamily="34" charset="0"/>
              </a:rPr>
              <a:t>   Challenges</a:t>
            </a:r>
          </a:p>
          <a:p>
            <a:pPr marL="1158799" lvl="2" indent="-457200">
              <a:lnSpc>
                <a:spcPct val="150000"/>
              </a:lnSpc>
              <a:buClr>
                <a:srgbClr val="000000"/>
              </a:buClr>
              <a:buSzPts val="2830"/>
              <a:buFont typeface="Arial" panose="020B0604020202020204" pitchFamily="34" charset="0"/>
              <a:buChar char="•"/>
            </a:pPr>
            <a:r>
              <a:rPr lang="en-US" sz="2000" b="1" dirty="0">
                <a:solidFill>
                  <a:srgbClr val="000000"/>
                </a:solidFill>
                <a:latin typeface="Open Sans"/>
                <a:ea typeface="Open Sans"/>
                <a:cs typeface="Open Sans"/>
                <a:sym typeface="Open Sans"/>
              </a:rPr>
              <a:t>Time-Consuming &amp; Error-Prone</a:t>
            </a:r>
            <a:r>
              <a:rPr lang="en-US" sz="2000" dirty="0">
                <a:solidFill>
                  <a:srgbClr val="000000"/>
                </a:solidFill>
                <a:latin typeface="Open Sans"/>
                <a:ea typeface="Open Sans"/>
                <a:cs typeface="Open Sans"/>
                <a:sym typeface="Open Sans"/>
              </a:rPr>
              <a:t>: Traditional methods are labor-intensive and can result in inaccuracies. </a:t>
            </a:r>
          </a:p>
          <a:p>
            <a:pPr marL="1158799" lvl="2" indent="-457200">
              <a:lnSpc>
                <a:spcPct val="139964"/>
              </a:lnSpc>
              <a:buClr>
                <a:srgbClr val="000000"/>
              </a:buClr>
              <a:buSzPts val="2830"/>
              <a:buFont typeface="Arial" panose="020B0604020202020204" pitchFamily="34" charset="0"/>
              <a:buChar char="•"/>
            </a:pPr>
            <a:r>
              <a:rPr lang="en-US" sz="2000" b="1" dirty="0">
                <a:solidFill>
                  <a:srgbClr val="000000"/>
                </a:solidFill>
                <a:latin typeface="Open Sans"/>
                <a:ea typeface="Open Sans"/>
                <a:cs typeface="Open Sans"/>
                <a:sym typeface="Open Sans"/>
              </a:rPr>
              <a:t>Accessibility Issues</a:t>
            </a:r>
            <a:r>
              <a:rPr lang="en-US" sz="2000" dirty="0">
                <a:solidFill>
                  <a:srgbClr val="000000"/>
                </a:solidFill>
                <a:latin typeface="Open Sans"/>
                <a:ea typeface="Open Sans"/>
                <a:cs typeface="Open Sans"/>
                <a:sym typeface="Open Sans"/>
              </a:rPr>
              <a:t>: Specialized equipment and expertise are often required, limiting who can document these features.</a:t>
            </a:r>
            <a:endParaRPr sz="20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p:txBody>
      </p:sp>
      <p:pic>
        <p:nvPicPr>
          <p:cNvPr id="8" name="Image 1" descr="preencoded.png">
            <a:extLst>
              <a:ext uri="{FF2B5EF4-FFF2-40B4-BE49-F238E27FC236}">
                <a16:creationId xmlns:a16="http://schemas.microsoft.com/office/drawing/2014/main" id="{EE2193F9-1E79-8394-C03B-1825A4649B5E}"/>
              </a:ext>
            </a:extLst>
          </p:cNvPr>
          <p:cNvPicPr>
            <a:picLocks noChangeAspect="1"/>
          </p:cNvPicPr>
          <p:nvPr/>
        </p:nvPicPr>
        <p:blipFill>
          <a:blip r:embed="rId4"/>
          <a:stretch>
            <a:fillRect/>
          </a:stretch>
        </p:blipFill>
        <p:spPr>
          <a:xfrm>
            <a:off x="0" y="0"/>
            <a:ext cx="4637500" cy="8229600"/>
          </a:xfrm>
          <a:prstGeom prst="rect">
            <a:avLst/>
          </a:prstGeom>
        </p:spPr>
      </p:pic>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485801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8" name="Image 1" descr="preencoded.png">
            <a:extLst>
              <a:ext uri="{FF2B5EF4-FFF2-40B4-BE49-F238E27FC236}">
                <a16:creationId xmlns:a16="http://schemas.microsoft.com/office/drawing/2014/main" id="{70B7A16A-BE40-B1C6-4400-037C28AE8834}"/>
              </a:ext>
            </a:extLst>
          </p:cNvPr>
          <p:cNvPicPr>
            <a:picLocks noChangeAspect="1"/>
          </p:cNvPicPr>
          <p:nvPr/>
        </p:nvPicPr>
        <p:blipFill>
          <a:blip r:embed="rId4"/>
          <a:stretch>
            <a:fillRect/>
          </a:stretch>
        </p:blipFill>
        <p:spPr>
          <a:xfrm>
            <a:off x="9456234" y="0"/>
            <a:ext cx="5174166" cy="8229600"/>
          </a:xfrm>
          <a:prstGeom prst="rect">
            <a:avLst/>
          </a:prstGeom>
        </p:spPr>
      </p:pic>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4000" b="1" dirty="0">
                <a:solidFill>
                  <a:srgbClr val="000000"/>
                </a:solidFill>
                <a:latin typeface="Petrona" pitchFamily="34" charset="0"/>
                <a:ea typeface="Petrona" pitchFamily="34" charset="-122"/>
                <a:cs typeface="Petrona" pitchFamily="34" charset="-120"/>
              </a:rPr>
              <a:t>Research Gap</a:t>
            </a:r>
            <a:endParaRPr lang="en-US" sz="4000" dirty="0"/>
          </a:p>
        </p:txBody>
      </p:sp>
      <p:sp>
        <p:nvSpPr>
          <p:cNvPr id="6" name="Text 2"/>
          <p:cNvSpPr/>
          <p:nvPr/>
        </p:nvSpPr>
        <p:spPr>
          <a:xfrm>
            <a:off x="864037" y="3086440"/>
            <a:ext cx="7892688" cy="3588680"/>
          </a:xfrm>
          <a:prstGeom prst="rect">
            <a:avLst/>
          </a:prstGeom>
          <a:noFill/>
          <a:ln/>
        </p:spPr>
        <p:txBody>
          <a:bodyPr wrap="square" rtlCol="0" anchor="t"/>
          <a:lstStyle/>
          <a:p>
            <a:r>
              <a:rPr lang="en-US" sz="2400" dirty="0"/>
              <a:t>Current tools are not designed to identify architectural features from archaeological objects and often require documentation.</a:t>
            </a:r>
          </a:p>
          <a:p>
            <a:endParaRPr lang="en-US" sz="2400" b="1" dirty="0"/>
          </a:p>
          <a:p>
            <a:r>
              <a:rPr lang="en-US" sz="2400" b="1" dirty="0"/>
              <a:t>Objective</a:t>
            </a:r>
            <a:r>
              <a:rPr lang="en-US" sz="2400" dirty="0"/>
              <a:t>: Develop a specialized mobile application that provides real-time analysis and documentation of architectural features on-site.</a:t>
            </a:r>
          </a:p>
        </p:txBody>
      </p:sp>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59509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47" y="0"/>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Research Question</a:t>
            </a:r>
            <a:endParaRPr lang="en-US" sz="5103" dirty="0"/>
          </a:p>
        </p:txBody>
      </p:sp>
      <p:sp>
        <p:nvSpPr>
          <p:cNvPr id="6" name="Text 2"/>
          <p:cNvSpPr/>
          <p:nvPr/>
        </p:nvSpPr>
        <p:spPr>
          <a:xfrm>
            <a:off x="864037" y="3086440"/>
            <a:ext cx="7892688" cy="2830270"/>
          </a:xfrm>
          <a:prstGeom prst="rect">
            <a:avLst/>
          </a:prstGeom>
          <a:noFill/>
          <a:ln/>
        </p:spPr>
        <p:txBody>
          <a:bodyPr wrap="square" rtlCol="0" anchor="t"/>
          <a:lstStyle/>
          <a:p>
            <a:pPr>
              <a:lnSpc>
                <a:spcPts val="3110"/>
              </a:lnSpc>
            </a:pPr>
            <a:r>
              <a:rPr lang="en-US" sz="3200" dirty="0"/>
              <a:t>How can develop an efficient, automated system for detecting and analyzing architectural features from archaeological objects in real-time?</a:t>
            </a:r>
            <a:endParaRPr lang="en-US" sz="3000" dirty="0"/>
          </a:p>
        </p:txBody>
      </p:sp>
      <p:pic>
        <p:nvPicPr>
          <p:cNvPr id="9" name="Picture 8" descr="A magnifying glass on a map&#10;&#10;Description automatically generated">
            <a:extLst>
              <a:ext uri="{FF2B5EF4-FFF2-40B4-BE49-F238E27FC236}">
                <a16:creationId xmlns:a16="http://schemas.microsoft.com/office/drawing/2014/main" id="{F579EF80-00C5-021E-AB27-7AA7E6A9A964}"/>
              </a:ext>
            </a:extLst>
          </p:cNvPr>
          <p:cNvPicPr>
            <a:picLocks noChangeAspect="1"/>
          </p:cNvPicPr>
          <p:nvPr/>
        </p:nvPicPr>
        <p:blipFill>
          <a:blip r:embed="rId4"/>
          <a:stretch>
            <a:fillRect/>
          </a:stretch>
        </p:blipFill>
        <p:spPr>
          <a:xfrm>
            <a:off x="8786372" y="0"/>
            <a:ext cx="5844028" cy="8229600"/>
          </a:xfrm>
          <a:prstGeom prst="rect">
            <a:avLst/>
          </a:prstGeom>
        </p:spPr>
      </p:pic>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286077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6" name="Shape 2"/>
          <p:cNvSpPr/>
          <p:nvPr/>
        </p:nvSpPr>
        <p:spPr>
          <a:xfrm>
            <a:off x="701635" y="2135755"/>
            <a:ext cx="8141151" cy="1506617"/>
          </a:xfrm>
          <a:prstGeom prst="roundRect">
            <a:avLst>
              <a:gd name="adj" fmla="val 5589"/>
            </a:avLst>
          </a:prstGeom>
          <a:solidFill>
            <a:srgbClr val="CCEEFF"/>
          </a:solidFill>
          <a:ln w="7620">
            <a:solidFill>
              <a:srgbClr val="B2D4E5"/>
            </a:solidFill>
            <a:prstDash val="solid"/>
          </a:ln>
        </p:spPr>
        <p:txBody>
          <a:bodyPr/>
          <a:lstStyle/>
          <a:p>
            <a:endParaRPr lang="en-US" dirty="0"/>
          </a:p>
        </p:txBody>
      </p:sp>
      <p:sp>
        <p:nvSpPr>
          <p:cNvPr id="9" name="Shape 5"/>
          <p:cNvSpPr/>
          <p:nvPr/>
        </p:nvSpPr>
        <p:spPr>
          <a:xfrm>
            <a:off x="701635" y="4250186"/>
            <a:ext cx="8141151" cy="3091986"/>
          </a:xfrm>
          <a:prstGeom prst="roundRect">
            <a:avLst>
              <a:gd name="adj" fmla="val 2433"/>
            </a:avLst>
          </a:prstGeom>
          <a:solidFill>
            <a:srgbClr val="CCEEFF"/>
          </a:solidFill>
          <a:ln w="7620">
            <a:solidFill>
              <a:srgbClr val="B2D4E5"/>
            </a:solidFill>
            <a:prstDash val="solid"/>
          </a:ln>
        </p:spPr>
        <p:txBody>
          <a:bodyPr/>
          <a:lstStyle/>
          <a:p>
            <a:endParaRPr lang="en-US"/>
          </a:p>
        </p:txBody>
      </p:sp>
      <p:sp>
        <p:nvSpPr>
          <p:cNvPr id="21" name="Text 1">
            <a:extLst>
              <a:ext uri="{FF2B5EF4-FFF2-40B4-BE49-F238E27FC236}">
                <a16:creationId xmlns:a16="http://schemas.microsoft.com/office/drawing/2014/main" id="{76A69BBD-F5D4-43BC-A042-CE8BE52CB954}"/>
              </a:ext>
            </a:extLst>
          </p:cNvPr>
          <p:cNvSpPr/>
          <p:nvPr/>
        </p:nvSpPr>
        <p:spPr>
          <a:xfrm>
            <a:off x="701635" y="662583"/>
            <a:ext cx="6480810" cy="809982"/>
          </a:xfrm>
          <a:prstGeom prst="rect">
            <a:avLst/>
          </a:prstGeom>
          <a:noFill/>
          <a:ln/>
        </p:spPr>
        <p:txBody>
          <a:bodyPr wrap="none" rtlCol="0" anchor="t"/>
          <a:lstStyle/>
          <a:p>
            <a:pPr>
              <a:lnSpc>
                <a:spcPts val="6379"/>
              </a:lnSpc>
            </a:pPr>
            <a:r>
              <a:rPr lang="en-US" sz="3500" b="1" dirty="0">
                <a:solidFill>
                  <a:srgbClr val="272525"/>
                </a:solidFill>
                <a:latin typeface="Arial" panose="020B0604020202020204" pitchFamily="34" charset="0"/>
                <a:ea typeface="Petrona" pitchFamily="34" charset="-122"/>
                <a:cs typeface="Arial" panose="020B0604020202020204" pitchFamily="34" charset="0"/>
              </a:rPr>
              <a:t>Specific &amp;</a:t>
            </a:r>
            <a:r>
              <a:rPr lang="en-US" sz="3500" b="1" dirty="0">
                <a:solidFill>
                  <a:srgbClr val="000000"/>
                </a:solidFill>
                <a:latin typeface="Arial" panose="020B0604020202020204" pitchFamily="34" charset="0"/>
                <a:ea typeface="Petrona" pitchFamily="34" charset="-122"/>
                <a:cs typeface="Arial" panose="020B0604020202020204" pitchFamily="34" charset="0"/>
              </a:rPr>
              <a:t> </a:t>
            </a:r>
            <a:r>
              <a:rPr lang="en-US" sz="3500" b="1" dirty="0">
                <a:solidFill>
                  <a:srgbClr val="272525"/>
                </a:solidFill>
                <a:latin typeface="Arial" panose="020B0604020202020204" pitchFamily="34" charset="0"/>
                <a:ea typeface="Petrona" pitchFamily="34" charset="-122"/>
                <a:cs typeface="Arial" panose="020B0604020202020204" pitchFamily="34" charset="0"/>
              </a:rPr>
              <a:t>Sub Objectives</a:t>
            </a:r>
            <a:endParaRPr lang="en-US" sz="3500" dirty="0">
              <a:latin typeface="Arial" panose="020B0604020202020204" pitchFamily="34" charset="0"/>
              <a:cs typeface="Arial" panose="020B0604020202020204" pitchFamily="34" charset="0"/>
            </a:endParaRPr>
          </a:p>
          <a:p>
            <a:pPr>
              <a:lnSpc>
                <a:spcPts val="6379"/>
              </a:lnSpc>
            </a:pPr>
            <a:endParaRPr lang="en-US" sz="4100" dirty="0"/>
          </a:p>
        </p:txBody>
      </p:sp>
      <p:sp>
        <p:nvSpPr>
          <p:cNvPr id="22" name="Google Shape;769;p25">
            <a:extLst>
              <a:ext uri="{FF2B5EF4-FFF2-40B4-BE49-F238E27FC236}">
                <a16:creationId xmlns:a16="http://schemas.microsoft.com/office/drawing/2014/main" id="{B2D34876-ED22-4825-91AE-07CB58405126}"/>
              </a:ext>
            </a:extLst>
          </p:cNvPr>
          <p:cNvSpPr txBox="1"/>
          <p:nvPr/>
        </p:nvSpPr>
        <p:spPr>
          <a:xfrm>
            <a:off x="993445" y="2739195"/>
            <a:ext cx="7741763" cy="553998"/>
          </a:xfrm>
          <a:prstGeom prst="rect">
            <a:avLst/>
          </a:prstGeom>
          <a:noFill/>
          <a:ln>
            <a:noFill/>
          </a:ln>
        </p:spPr>
        <p:txBody>
          <a:bodyPr spcFirstLastPara="1" wrap="square" lIns="0" tIns="0" rIns="0" bIns="0" anchor="t" anchorCtr="0">
            <a:spAutoFit/>
          </a:bodyPr>
          <a:lstStyle/>
          <a:p>
            <a:r>
              <a:rPr lang="en-US" dirty="0"/>
              <a:t>Develop a mobile application  that uses image processing and machine learning to detect and analyze architectural features in archaeological objects</a:t>
            </a:r>
          </a:p>
        </p:txBody>
      </p:sp>
      <p:sp>
        <p:nvSpPr>
          <p:cNvPr id="23" name="Google Shape;769;p25">
            <a:extLst>
              <a:ext uri="{FF2B5EF4-FFF2-40B4-BE49-F238E27FC236}">
                <a16:creationId xmlns:a16="http://schemas.microsoft.com/office/drawing/2014/main" id="{7E7BF74A-91FF-4FB8-B633-A449C78BA923}"/>
              </a:ext>
            </a:extLst>
          </p:cNvPr>
          <p:cNvSpPr txBox="1"/>
          <p:nvPr/>
        </p:nvSpPr>
        <p:spPr>
          <a:xfrm>
            <a:off x="993446" y="4873115"/>
            <a:ext cx="7448918" cy="2492990"/>
          </a:xfrm>
          <a:prstGeom prst="rect">
            <a:avLst/>
          </a:prstGeom>
          <a:noFill/>
          <a:ln>
            <a:noFill/>
          </a:ln>
        </p:spPr>
        <p:txBody>
          <a:bodyPr spcFirstLastPara="1" wrap="square" lIns="0" tIns="0" rIns="0" bIns="0" anchor="t" anchorCtr="0">
            <a:spAutoFit/>
          </a:bodyPr>
          <a:lstStyle/>
          <a:p>
            <a:pPr marL="285750" indent="-285750">
              <a:lnSpc>
                <a:spcPct val="150000"/>
              </a:lnSpc>
              <a:buFont typeface="Arial" panose="020B0604020202020204" pitchFamily="34" charset="0"/>
              <a:buChar char="•"/>
            </a:pPr>
            <a:r>
              <a:rPr lang="en-US" b="1" dirty="0"/>
              <a:t>Feature Identification</a:t>
            </a:r>
            <a:r>
              <a:rPr lang="en-US" dirty="0"/>
              <a:t>: Detect key architectural elements such as inscriptions, carvings, and structural designs</a:t>
            </a:r>
          </a:p>
          <a:p>
            <a:pPr marL="285750" indent="-285750">
              <a:lnSpc>
                <a:spcPct val="150000"/>
              </a:lnSpc>
              <a:buFont typeface="Arial" panose="020B0604020202020204" pitchFamily="34" charset="0"/>
              <a:buChar char="•"/>
            </a:pPr>
            <a:r>
              <a:rPr lang="en-US" b="1" dirty="0"/>
              <a:t>Image Preprocessing</a:t>
            </a:r>
            <a:r>
              <a:rPr lang="en-US" dirty="0"/>
              <a:t>: Develop algorithms to handle various environmental challenges like lighting and shadowing for clearer feature detection.</a:t>
            </a:r>
          </a:p>
          <a:p>
            <a:pPr marL="285750" indent="-285750">
              <a:lnSpc>
                <a:spcPct val="150000"/>
              </a:lnSpc>
              <a:buFont typeface="Arial" panose="020B0604020202020204" pitchFamily="34" charset="0"/>
              <a:buChar char="•"/>
            </a:pPr>
            <a:r>
              <a:rPr lang="en-US" b="1" dirty="0"/>
              <a:t>Feature Analysis</a:t>
            </a:r>
            <a:r>
              <a:rPr lang="en-US" dirty="0"/>
              <a:t>: Create methods for analyzing detected features and providing historical context.</a:t>
            </a:r>
          </a:p>
        </p:txBody>
      </p:sp>
      <p:sp>
        <p:nvSpPr>
          <p:cNvPr id="24" name="Google Shape;769;p25">
            <a:extLst>
              <a:ext uri="{FF2B5EF4-FFF2-40B4-BE49-F238E27FC236}">
                <a16:creationId xmlns:a16="http://schemas.microsoft.com/office/drawing/2014/main" id="{E30D50C1-3C45-442D-AFB2-220EBCEF92DF}"/>
              </a:ext>
            </a:extLst>
          </p:cNvPr>
          <p:cNvSpPr txBox="1"/>
          <p:nvPr/>
        </p:nvSpPr>
        <p:spPr>
          <a:xfrm>
            <a:off x="993446" y="2170610"/>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Specific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sp>
        <p:nvSpPr>
          <p:cNvPr id="25" name="Google Shape;769;p25">
            <a:extLst>
              <a:ext uri="{FF2B5EF4-FFF2-40B4-BE49-F238E27FC236}">
                <a16:creationId xmlns:a16="http://schemas.microsoft.com/office/drawing/2014/main" id="{FA517448-2893-42FB-87A6-6727FEAA3549}"/>
              </a:ext>
            </a:extLst>
          </p:cNvPr>
          <p:cNvSpPr txBox="1"/>
          <p:nvPr/>
        </p:nvSpPr>
        <p:spPr>
          <a:xfrm>
            <a:off x="988744" y="4298561"/>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Sub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pic>
        <p:nvPicPr>
          <p:cNvPr id="11" name="Image 1" descr="preencoded.png">
            <a:extLst>
              <a:ext uri="{FF2B5EF4-FFF2-40B4-BE49-F238E27FC236}">
                <a16:creationId xmlns:a16="http://schemas.microsoft.com/office/drawing/2014/main" id="{5107E032-65C8-4908-ED0F-114A9A78B4C4}"/>
              </a:ext>
            </a:extLst>
          </p:cNvPr>
          <p:cNvPicPr>
            <a:picLocks noChangeAspect="1"/>
          </p:cNvPicPr>
          <p:nvPr/>
        </p:nvPicPr>
        <p:blipFill>
          <a:blip r:embed="rId4"/>
          <a:stretch>
            <a:fillRect/>
          </a:stretch>
        </p:blipFill>
        <p:spPr>
          <a:xfrm>
            <a:off x="9544420" y="-3599"/>
            <a:ext cx="5085979" cy="8229957"/>
          </a:xfrm>
          <a:prstGeom prst="rect">
            <a:avLst/>
          </a:prstGeom>
        </p:spPr>
      </p:pic>
      <p:grpSp>
        <p:nvGrpSpPr>
          <p:cNvPr id="5" name="Group 4">
            <a:extLst>
              <a:ext uri="{FF2B5EF4-FFF2-40B4-BE49-F238E27FC236}">
                <a16:creationId xmlns:a16="http://schemas.microsoft.com/office/drawing/2014/main" id="{83A4E660-67D5-DF10-16F9-2F082596233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54663EF-8287-86EA-4858-5B27AFD4FB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0EB72379-745C-E9C1-C51B-F76ED1C1774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F9AA86BC-23E1-4F45-D1DC-8721C970FF6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15843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621625" y="923330"/>
            <a:ext cx="5717143" cy="582811"/>
          </a:xfrm>
          <a:prstGeom prst="rect">
            <a:avLst/>
          </a:prstGeom>
          <a:noFill/>
          <a:ln/>
        </p:spPr>
        <p:txBody>
          <a:bodyPr wrap="none" rtlCol="0" anchor="t"/>
          <a:lstStyle/>
          <a:p>
            <a:pPr marL="0" indent="0">
              <a:lnSpc>
                <a:spcPts val="4590"/>
              </a:lnSpc>
              <a:buNone/>
            </a:pPr>
            <a:r>
              <a:rPr lang="en-US" sz="3672" b="1" dirty="0">
                <a:solidFill>
                  <a:srgbClr val="000000"/>
                </a:solidFill>
                <a:latin typeface="Petrona" pitchFamily="34" charset="0"/>
                <a:ea typeface="Petrona" pitchFamily="34" charset="-122"/>
                <a:cs typeface="Petrona" pitchFamily="34" charset="-120"/>
              </a:rPr>
              <a:t>Proposed System Overview</a:t>
            </a:r>
            <a:endParaRPr lang="en-US" sz="3672" dirty="0"/>
          </a:p>
        </p:txBody>
      </p:sp>
      <p:sp>
        <p:nvSpPr>
          <p:cNvPr id="6" name="Shape 2"/>
          <p:cNvSpPr/>
          <p:nvPr/>
        </p:nvSpPr>
        <p:spPr>
          <a:xfrm>
            <a:off x="876538" y="1772483"/>
            <a:ext cx="22860" cy="5533787"/>
          </a:xfrm>
          <a:prstGeom prst="roundRect">
            <a:avLst>
              <a:gd name="adj" fmla="val 326374"/>
            </a:avLst>
          </a:prstGeom>
          <a:solidFill>
            <a:srgbClr val="B2D4E5"/>
          </a:solidFill>
          <a:ln/>
        </p:spPr>
        <p:txBody>
          <a:bodyPr/>
          <a:lstStyle/>
          <a:p>
            <a:endParaRPr lang="en-US"/>
          </a:p>
        </p:txBody>
      </p:sp>
      <p:sp>
        <p:nvSpPr>
          <p:cNvPr id="7" name="Shape 3"/>
          <p:cNvSpPr/>
          <p:nvPr/>
        </p:nvSpPr>
        <p:spPr>
          <a:xfrm>
            <a:off x="1064895" y="2160627"/>
            <a:ext cx="621625" cy="22860"/>
          </a:xfrm>
          <a:prstGeom prst="roundRect">
            <a:avLst>
              <a:gd name="adj" fmla="val 326374"/>
            </a:avLst>
          </a:prstGeom>
          <a:solidFill>
            <a:srgbClr val="B2D4E5"/>
          </a:solidFill>
          <a:ln/>
        </p:spPr>
        <p:txBody>
          <a:bodyPr/>
          <a:lstStyle/>
          <a:p>
            <a:endParaRPr lang="en-US"/>
          </a:p>
        </p:txBody>
      </p:sp>
      <p:sp>
        <p:nvSpPr>
          <p:cNvPr id="8" name="Shape 4"/>
          <p:cNvSpPr/>
          <p:nvPr/>
        </p:nvSpPr>
        <p:spPr>
          <a:xfrm>
            <a:off x="688181" y="1972270"/>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9" name="Text 5"/>
          <p:cNvSpPr/>
          <p:nvPr/>
        </p:nvSpPr>
        <p:spPr>
          <a:xfrm>
            <a:off x="828080" y="2032159"/>
            <a:ext cx="119777"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1</a:t>
            </a:r>
            <a:endParaRPr lang="en-US" sz="2203" dirty="0"/>
          </a:p>
        </p:txBody>
      </p:sp>
      <p:sp>
        <p:nvSpPr>
          <p:cNvPr id="10" name="Text 6"/>
          <p:cNvSpPr/>
          <p:nvPr/>
        </p:nvSpPr>
        <p:spPr>
          <a:xfrm>
            <a:off x="1864876" y="1950006"/>
            <a:ext cx="2331482" cy="291346"/>
          </a:xfrm>
          <a:prstGeom prst="rect">
            <a:avLst/>
          </a:prstGeom>
          <a:noFill/>
          <a:ln/>
        </p:spPr>
        <p:txBody>
          <a:bodyPr wrap="none" rtlCol="0" anchor="t"/>
          <a:lstStyle/>
          <a:p>
            <a:pPr marL="0" indent="0" algn="l">
              <a:lnSpc>
                <a:spcPts val="2295"/>
              </a:lnSpc>
              <a:buNone/>
            </a:pPr>
            <a:r>
              <a:rPr lang="en-US" b="1" dirty="0"/>
              <a:t>Image Input</a:t>
            </a:r>
            <a:r>
              <a:rPr lang="en-US" dirty="0"/>
              <a:t>:</a:t>
            </a:r>
            <a:endParaRPr lang="en-US" sz="1836" b="1" dirty="0"/>
          </a:p>
        </p:txBody>
      </p:sp>
      <p:sp>
        <p:nvSpPr>
          <p:cNvPr id="11" name="Text 7"/>
          <p:cNvSpPr/>
          <p:nvPr/>
        </p:nvSpPr>
        <p:spPr>
          <a:xfrm>
            <a:off x="1864876" y="2347913"/>
            <a:ext cx="6657499" cy="568404"/>
          </a:xfrm>
          <a:prstGeom prst="rect">
            <a:avLst/>
          </a:prstGeom>
          <a:noFill/>
          <a:ln/>
        </p:spPr>
        <p:txBody>
          <a:bodyPr wrap="square" rtlCol="0" anchor="t"/>
          <a:lstStyle/>
          <a:p>
            <a:pPr marL="0" indent="0" algn="l">
              <a:lnSpc>
                <a:spcPts val="2238"/>
              </a:lnSpc>
              <a:buNone/>
            </a:pPr>
            <a:r>
              <a:rPr lang="en-US" dirty="0"/>
              <a:t>Images captured by the mobile device’s camera</a:t>
            </a:r>
            <a:endParaRPr lang="en-US" sz="1399" dirty="0"/>
          </a:p>
        </p:txBody>
      </p:sp>
      <p:sp>
        <p:nvSpPr>
          <p:cNvPr id="12" name="Shape 8"/>
          <p:cNvSpPr/>
          <p:nvPr/>
        </p:nvSpPr>
        <p:spPr>
          <a:xfrm>
            <a:off x="1064895" y="3659505"/>
            <a:ext cx="621625" cy="22860"/>
          </a:xfrm>
          <a:prstGeom prst="roundRect">
            <a:avLst>
              <a:gd name="adj" fmla="val 326374"/>
            </a:avLst>
          </a:prstGeom>
          <a:solidFill>
            <a:srgbClr val="B2D4E5"/>
          </a:solidFill>
          <a:ln/>
        </p:spPr>
        <p:txBody>
          <a:bodyPr/>
          <a:lstStyle/>
          <a:p>
            <a:endParaRPr lang="en-US"/>
          </a:p>
        </p:txBody>
      </p:sp>
      <p:sp>
        <p:nvSpPr>
          <p:cNvPr id="13" name="Shape 9"/>
          <p:cNvSpPr/>
          <p:nvPr/>
        </p:nvSpPr>
        <p:spPr>
          <a:xfrm>
            <a:off x="688181" y="3471148"/>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808673" y="3531037"/>
            <a:ext cx="158591"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2</a:t>
            </a:r>
            <a:endParaRPr lang="en-US" sz="2203" dirty="0"/>
          </a:p>
        </p:txBody>
      </p:sp>
      <p:sp>
        <p:nvSpPr>
          <p:cNvPr id="15" name="Text 11"/>
          <p:cNvSpPr/>
          <p:nvPr/>
        </p:nvSpPr>
        <p:spPr>
          <a:xfrm>
            <a:off x="1864876" y="3448883"/>
            <a:ext cx="2331482" cy="291346"/>
          </a:xfrm>
          <a:prstGeom prst="rect">
            <a:avLst/>
          </a:prstGeom>
          <a:noFill/>
          <a:ln/>
        </p:spPr>
        <p:txBody>
          <a:bodyPr wrap="none" rtlCol="0" anchor="t"/>
          <a:lstStyle/>
          <a:p>
            <a:pPr marL="0" indent="0" algn="l">
              <a:lnSpc>
                <a:spcPts val="2238"/>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Image Preprocessing </a:t>
            </a:r>
            <a:endParaRPr lang="en-US" sz="2000" b="1" dirty="0"/>
          </a:p>
        </p:txBody>
      </p:sp>
      <p:sp>
        <p:nvSpPr>
          <p:cNvPr id="16" name="Text 12"/>
          <p:cNvSpPr/>
          <p:nvPr/>
        </p:nvSpPr>
        <p:spPr>
          <a:xfrm>
            <a:off x="1864876" y="3846790"/>
            <a:ext cx="6657499" cy="568404"/>
          </a:xfrm>
          <a:prstGeom prst="rect">
            <a:avLst/>
          </a:prstGeom>
          <a:noFill/>
          <a:ln/>
        </p:spPr>
        <p:txBody>
          <a:bodyPr wrap="square" rtlCol="0" anchor="t"/>
          <a:lstStyle/>
          <a:p>
            <a:pPr marL="0" indent="0" algn="l">
              <a:lnSpc>
                <a:spcPts val="2238"/>
              </a:lnSpc>
              <a:buNone/>
            </a:pPr>
            <a:r>
              <a:rPr lang="en-US" dirty="0"/>
              <a:t>Images are processed for noise reduction and enhancement</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sz="1399" dirty="0"/>
          </a:p>
        </p:txBody>
      </p:sp>
      <p:sp>
        <p:nvSpPr>
          <p:cNvPr id="17" name="Shape 13"/>
          <p:cNvSpPr/>
          <p:nvPr/>
        </p:nvSpPr>
        <p:spPr>
          <a:xfrm>
            <a:off x="1064895" y="5158383"/>
            <a:ext cx="621625" cy="22860"/>
          </a:xfrm>
          <a:prstGeom prst="roundRect">
            <a:avLst>
              <a:gd name="adj" fmla="val 326374"/>
            </a:avLst>
          </a:prstGeom>
          <a:solidFill>
            <a:srgbClr val="B2D4E5"/>
          </a:solidFill>
          <a:ln/>
        </p:spPr>
        <p:txBody>
          <a:bodyPr/>
          <a:lstStyle/>
          <a:p>
            <a:endParaRPr lang="en-US"/>
          </a:p>
        </p:txBody>
      </p:sp>
      <p:sp>
        <p:nvSpPr>
          <p:cNvPr id="18" name="Shape 14"/>
          <p:cNvSpPr/>
          <p:nvPr/>
        </p:nvSpPr>
        <p:spPr>
          <a:xfrm>
            <a:off x="688181" y="4970026"/>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808792" y="5029914"/>
            <a:ext cx="158353"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3</a:t>
            </a:r>
            <a:endParaRPr lang="en-US" sz="2203" dirty="0"/>
          </a:p>
        </p:txBody>
      </p:sp>
      <p:sp>
        <p:nvSpPr>
          <p:cNvPr id="20" name="Text 16"/>
          <p:cNvSpPr/>
          <p:nvPr/>
        </p:nvSpPr>
        <p:spPr>
          <a:xfrm>
            <a:off x="1864876" y="4947761"/>
            <a:ext cx="2331482" cy="291346"/>
          </a:xfrm>
          <a:prstGeom prst="rect">
            <a:avLst/>
          </a:prstGeom>
          <a:noFill/>
          <a:ln/>
        </p:spPr>
        <p:txBody>
          <a:bodyPr wrap="none" rtlCol="0" anchor="t"/>
          <a:lstStyle/>
          <a:p>
            <a:pPr marL="0" indent="0" algn="l">
              <a:lnSpc>
                <a:spcPts val="2238"/>
              </a:lnSpc>
              <a:buNone/>
            </a:pPr>
            <a:r>
              <a:rPr lang="en-US" b="1" dirty="0"/>
              <a:t>Feature Detection</a:t>
            </a:r>
            <a:endParaRPr lang="en-US" sz="2000" b="1" dirty="0"/>
          </a:p>
        </p:txBody>
      </p:sp>
      <p:sp>
        <p:nvSpPr>
          <p:cNvPr id="21" name="Text 17"/>
          <p:cNvSpPr/>
          <p:nvPr/>
        </p:nvSpPr>
        <p:spPr>
          <a:xfrm>
            <a:off x="1864876" y="5345668"/>
            <a:ext cx="6657499" cy="284202"/>
          </a:xfrm>
          <a:prstGeom prst="rect">
            <a:avLst/>
          </a:prstGeom>
          <a:noFill/>
          <a:ln/>
        </p:spPr>
        <p:txBody>
          <a:bodyPr wrap="none" rtlCol="0" anchor="t"/>
          <a:lstStyle/>
          <a:p>
            <a:pPr>
              <a:lnSpc>
                <a:spcPts val="2238"/>
              </a:lnSpc>
            </a:pPr>
            <a:r>
              <a:rPr lang="en-US" dirty="0"/>
              <a:t>Key features of the objects are identified using advanced algorithms.</a:t>
            </a:r>
            <a:endParaRPr lang="en-US" sz="1399" dirty="0"/>
          </a:p>
        </p:txBody>
      </p:sp>
      <p:sp>
        <p:nvSpPr>
          <p:cNvPr id="22" name="Shape 18"/>
          <p:cNvSpPr/>
          <p:nvPr/>
        </p:nvSpPr>
        <p:spPr>
          <a:xfrm>
            <a:off x="1064895" y="6373058"/>
            <a:ext cx="621625" cy="22860"/>
          </a:xfrm>
          <a:prstGeom prst="roundRect">
            <a:avLst>
              <a:gd name="adj" fmla="val 326374"/>
            </a:avLst>
          </a:prstGeom>
          <a:solidFill>
            <a:srgbClr val="B2D4E5"/>
          </a:solidFill>
          <a:ln/>
        </p:spPr>
        <p:txBody>
          <a:bodyPr/>
          <a:lstStyle/>
          <a:p>
            <a:endParaRPr lang="en-US"/>
          </a:p>
        </p:txBody>
      </p:sp>
      <p:sp>
        <p:nvSpPr>
          <p:cNvPr id="23" name="Shape 19"/>
          <p:cNvSpPr/>
          <p:nvPr/>
        </p:nvSpPr>
        <p:spPr>
          <a:xfrm>
            <a:off x="688181" y="6184702"/>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24" name="Text 20"/>
          <p:cNvSpPr/>
          <p:nvPr/>
        </p:nvSpPr>
        <p:spPr>
          <a:xfrm>
            <a:off x="812483" y="6244590"/>
            <a:ext cx="150852"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4</a:t>
            </a:r>
            <a:endParaRPr lang="en-US" sz="2203" dirty="0"/>
          </a:p>
        </p:txBody>
      </p:sp>
      <p:sp>
        <p:nvSpPr>
          <p:cNvPr id="25" name="Text 21"/>
          <p:cNvSpPr/>
          <p:nvPr/>
        </p:nvSpPr>
        <p:spPr>
          <a:xfrm>
            <a:off x="1864876" y="6162437"/>
            <a:ext cx="2449354" cy="291346"/>
          </a:xfrm>
          <a:prstGeom prst="rect">
            <a:avLst/>
          </a:prstGeom>
          <a:noFill/>
          <a:ln/>
        </p:spPr>
        <p:txBody>
          <a:bodyPr wrap="none" rtlCol="0" anchor="t"/>
          <a:lstStyle/>
          <a:p>
            <a:pPr marL="0" indent="0" algn="l">
              <a:lnSpc>
                <a:spcPts val="2238"/>
              </a:lnSpc>
              <a:buNone/>
            </a:pPr>
            <a:r>
              <a:rPr lang="en-US" b="1" dirty="0"/>
              <a:t>Output</a:t>
            </a:r>
            <a:endParaRPr lang="en-US" sz="2000" b="1" dirty="0"/>
          </a:p>
        </p:txBody>
      </p:sp>
      <p:sp>
        <p:nvSpPr>
          <p:cNvPr id="26" name="Text 22"/>
          <p:cNvSpPr/>
          <p:nvPr/>
        </p:nvSpPr>
        <p:spPr>
          <a:xfrm>
            <a:off x="1864876" y="6560344"/>
            <a:ext cx="6657499" cy="568404"/>
          </a:xfrm>
          <a:prstGeom prst="rect">
            <a:avLst/>
          </a:prstGeom>
          <a:noFill/>
          <a:ln/>
        </p:spPr>
        <p:txBody>
          <a:bodyPr wrap="square" rtlCol="0" anchor="t"/>
          <a:lstStyle/>
          <a:p>
            <a:pPr>
              <a:lnSpc>
                <a:spcPts val="2238"/>
              </a:lnSpc>
            </a:pPr>
            <a:r>
              <a:rPr lang="en-US" dirty="0"/>
              <a:t>The detected features are outputted for further use and Allows user interaction with the system for viewing and managing detected features.</a:t>
            </a:r>
          </a:p>
        </p:txBody>
      </p:sp>
      <p:pic>
        <p:nvPicPr>
          <p:cNvPr id="28" name="Image 1" descr="preencoded.png">
            <a:extLst>
              <a:ext uri="{FF2B5EF4-FFF2-40B4-BE49-F238E27FC236}">
                <a16:creationId xmlns:a16="http://schemas.microsoft.com/office/drawing/2014/main" id="{268F280D-E4A4-AB96-02CA-F7F4B39DF730}"/>
              </a:ext>
            </a:extLst>
          </p:cNvPr>
          <p:cNvPicPr>
            <a:picLocks noChangeAspect="1"/>
          </p:cNvPicPr>
          <p:nvPr/>
        </p:nvPicPr>
        <p:blipFill>
          <a:blip r:embed="rId4"/>
          <a:stretch>
            <a:fillRect/>
          </a:stretch>
        </p:blipFill>
        <p:spPr>
          <a:xfrm>
            <a:off x="9144000" y="11151"/>
            <a:ext cx="5486400" cy="8229600"/>
          </a:xfrm>
          <a:prstGeom prst="rect">
            <a:avLst/>
          </a:prstGeom>
        </p:spPr>
      </p:pic>
      <p:grpSp>
        <p:nvGrpSpPr>
          <p:cNvPr id="27" name="Group 26">
            <a:extLst>
              <a:ext uri="{FF2B5EF4-FFF2-40B4-BE49-F238E27FC236}">
                <a16:creationId xmlns:a16="http://schemas.microsoft.com/office/drawing/2014/main" id="{3F733303-9C95-407E-C09D-B217371191E4}"/>
              </a:ext>
            </a:extLst>
          </p:cNvPr>
          <p:cNvGrpSpPr/>
          <p:nvPr/>
        </p:nvGrpSpPr>
        <p:grpSpPr>
          <a:xfrm>
            <a:off x="520369" y="7521470"/>
            <a:ext cx="13589661" cy="704888"/>
            <a:chOff x="0" y="7524712"/>
            <a:chExt cx="13589661" cy="704888"/>
          </a:xfrm>
        </p:grpSpPr>
        <p:pic>
          <p:nvPicPr>
            <p:cNvPr id="32" name="Google Shape;211;p7">
              <a:extLst>
                <a:ext uri="{FF2B5EF4-FFF2-40B4-BE49-F238E27FC236}">
                  <a16:creationId xmlns:a16="http://schemas.microsoft.com/office/drawing/2014/main" id="{C0D514AF-7B98-0847-BE91-1977B2EECAA1}"/>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33" name="Rectangle 32">
              <a:extLst>
                <a:ext uri="{FF2B5EF4-FFF2-40B4-BE49-F238E27FC236}">
                  <a16:creationId xmlns:a16="http://schemas.microsoft.com/office/drawing/2014/main" id="{C1903821-2149-A6BA-0D90-9FF630D6951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34" name="Google Shape;214;p7">
              <a:extLst>
                <a:ext uri="{FF2B5EF4-FFF2-40B4-BE49-F238E27FC236}">
                  <a16:creationId xmlns:a16="http://schemas.microsoft.com/office/drawing/2014/main" id="{BDA731FB-689B-67E9-324A-59B6AB74A974}"/>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894633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System Diagram</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1" name="Picture 10" descr="A diagram of a device&#10;&#10;Description automatically generated">
            <a:extLst>
              <a:ext uri="{FF2B5EF4-FFF2-40B4-BE49-F238E27FC236}">
                <a16:creationId xmlns:a16="http://schemas.microsoft.com/office/drawing/2014/main" id="{E9559B77-8A42-6809-55D4-6C317BC44E25}"/>
              </a:ext>
            </a:extLst>
          </p:cNvPr>
          <p:cNvPicPr>
            <a:picLocks noChangeAspect="1"/>
          </p:cNvPicPr>
          <p:nvPr/>
        </p:nvPicPr>
        <p:blipFill>
          <a:blip r:embed="rId5"/>
          <a:stretch>
            <a:fillRect/>
          </a:stretch>
        </p:blipFill>
        <p:spPr>
          <a:xfrm>
            <a:off x="2496153" y="1901084"/>
            <a:ext cx="9038392" cy="5251556"/>
          </a:xfrm>
          <a:prstGeom prst="rect">
            <a:avLst/>
          </a:prstGeom>
        </p:spPr>
      </p:pic>
    </p:spTree>
    <p:extLst>
      <p:ext uri="{BB962C8B-B14F-4D97-AF65-F5344CB8AC3E}">
        <p14:creationId xmlns:p14="http://schemas.microsoft.com/office/powerpoint/2010/main" val="4165722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7542"/>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513845"/>
            <a:ext cx="6480810" cy="809982"/>
          </a:xfrm>
          <a:prstGeom prst="rect">
            <a:avLst/>
          </a:prstGeom>
          <a:noFill/>
          <a:ln/>
        </p:spPr>
        <p:txBody>
          <a:bodyPr wrap="none" rtlCol="0" anchor="t"/>
          <a:lstStyle/>
          <a:p>
            <a:pPr marL="0" indent="0">
              <a:lnSpc>
                <a:spcPts val="6379"/>
              </a:lnSpc>
              <a:buNone/>
            </a:pPr>
            <a:endParaRPr lang="en-US" sz="5100" b="1" dirty="0">
              <a:solidFill>
                <a:srgbClr val="242424"/>
              </a:solidFill>
              <a:latin typeface="Petrona"/>
              <a:cs typeface="Arial" panose="020B0604020202020204" pitchFamily="34" charset="0"/>
            </a:endParaRPr>
          </a:p>
        </p:txBody>
      </p:sp>
      <p:sp>
        <p:nvSpPr>
          <p:cNvPr id="5" name="Text 2"/>
          <p:cNvSpPr/>
          <p:nvPr/>
        </p:nvSpPr>
        <p:spPr>
          <a:xfrm>
            <a:off x="864037"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5" name="Text 12"/>
          <p:cNvSpPr/>
          <p:nvPr/>
        </p:nvSpPr>
        <p:spPr>
          <a:xfrm>
            <a:off x="8303920" y="913777"/>
            <a:ext cx="3240405" cy="405051"/>
          </a:xfrm>
          <a:prstGeom prst="rect">
            <a:avLst/>
          </a:prstGeom>
          <a:noFill/>
          <a:ln/>
        </p:spPr>
        <p:txBody>
          <a:bodyPr wrap="none" rtlCol="0" anchor="t"/>
          <a:lstStyle/>
          <a:p>
            <a:r>
              <a:rPr lang="en-US" sz="3600" b="1" dirty="0"/>
              <a:t>Technologies and Techniques</a:t>
            </a:r>
            <a:endParaRPr lang="en-US" sz="3600" dirty="0"/>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15835" y="1832308"/>
            <a:ext cx="6262692" cy="3739485"/>
          </a:xfrm>
          <a:prstGeom prst="rect">
            <a:avLst/>
          </a:prstGeom>
          <a:noFill/>
          <a:ln>
            <a:noFill/>
          </a:ln>
        </p:spPr>
        <p:txBody>
          <a:bodyPr spcFirstLastPara="1" wrap="square" lIns="0" tIns="0" rIns="0" bIns="0" anchor="t" anchorCtr="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Data Collection and Labeling</a:t>
            </a:r>
            <a:r>
              <a:rPr kumimoji="0" lang="en-US" altLang="en-US" b="0" i="0" u="none" strike="noStrike" cap="none" normalizeH="0" baseline="0" dirty="0">
                <a:ln>
                  <a:noFill/>
                </a:ln>
                <a:solidFill>
                  <a:schemeClr val="tx1"/>
                </a:solidFill>
                <a:effectLst/>
                <a:latin typeface="Arial" panose="020B0604020202020204" pitchFamily="34" charset="0"/>
              </a:rPr>
              <a:t>: Select and annotate images from Kaggle.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Image Preprocessing</a:t>
            </a:r>
            <a:r>
              <a:rPr kumimoji="0" lang="en-US" altLang="en-US" b="0" i="0" u="none" strike="noStrike" cap="none" normalizeH="0" baseline="0" dirty="0">
                <a:ln>
                  <a:noFill/>
                </a:ln>
                <a:solidFill>
                  <a:schemeClr val="tx1"/>
                </a:solidFill>
                <a:effectLst/>
                <a:latin typeface="Arial" panose="020B0604020202020204" pitchFamily="34" charset="0"/>
              </a:rPr>
              <a:t>: Resize, normalize, and augment images.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CNN Model Development</a:t>
            </a:r>
            <a:r>
              <a:rPr kumimoji="0" lang="en-US" altLang="en-US" b="0" i="0" u="none" strike="noStrike" cap="none" normalizeH="0" baseline="0" dirty="0">
                <a:ln>
                  <a:noFill/>
                </a:ln>
                <a:solidFill>
                  <a:schemeClr val="tx1"/>
                </a:solidFill>
                <a:effectLst/>
                <a:latin typeface="Arial" panose="020B0604020202020204" pitchFamily="34" charset="0"/>
              </a:rPr>
              <a:t>: Design and train a CNN model for disease classification.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Performance Evaluation</a:t>
            </a:r>
            <a:r>
              <a:rPr kumimoji="0" lang="en-US" altLang="en-US" b="0" i="0" u="none" strike="noStrike" cap="none" normalizeH="0" baseline="0" dirty="0">
                <a:ln>
                  <a:noFill/>
                </a:ln>
                <a:solidFill>
                  <a:schemeClr val="tx1"/>
                </a:solidFill>
                <a:effectLst/>
                <a:latin typeface="Arial" panose="020B0604020202020204" pitchFamily="34" charset="0"/>
              </a:rPr>
              <a:t>: Evaluate the model's performance using metrics such as accuracy, precision, and recall.</a:t>
            </a:r>
          </a:p>
        </p:txBody>
      </p:sp>
      <p:sp>
        <p:nvSpPr>
          <p:cNvPr id="29" name="Google Shape;796;p27">
            <a:extLst>
              <a:ext uri="{FF2B5EF4-FFF2-40B4-BE49-F238E27FC236}">
                <a16:creationId xmlns:a16="http://schemas.microsoft.com/office/drawing/2014/main" id="{E33B42CD-AB16-48DE-B668-CE1E9F2D8699}"/>
              </a:ext>
            </a:extLst>
          </p:cNvPr>
          <p:cNvSpPr txBox="1"/>
          <p:nvPr/>
        </p:nvSpPr>
        <p:spPr>
          <a:xfrm>
            <a:off x="8504853" y="1832308"/>
            <a:ext cx="4628556" cy="3323987"/>
          </a:xfrm>
          <a:prstGeom prst="rect">
            <a:avLst/>
          </a:prstGeom>
          <a:noFill/>
          <a:ln>
            <a:noFill/>
          </a:ln>
        </p:spPr>
        <p:txBody>
          <a:bodyPr spcFirstLastPara="1" wrap="square" lIns="0" tIns="0" rIns="0" bIns="0" anchor="t" anchorCtr="0">
            <a:spAutoFit/>
          </a:bodyPr>
          <a:lstStyle/>
          <a:p>
            <a:pPr>
              <a:lnSpc>
                <a:spcPct val="150000"/>
              </a:lnSpc>
              <a:buFont typeface="Arial" panose="020B0604020202020204" pitchFamily="34" charset="0"/>
              <a:buChar char="•"/>
            </a:pPr>
            <a:r>
              <a:rPr lang="en-US" dirty="0"/>
              <a:t> Image Processing: OpenCV </a:t>
            </a:r>
          </a:p>
          <a:p>
            <a:pPr>
              <a:lnSpc>
                <a:spcPct val="150000"/>
              </a:lnSpc>
              <a:buFont typeface="Arial" panose="020B0604020202020204" pitchFamily="34" charset="0"/>
              <a:buChar char="•"/>
            </a:pPr>
            <a:r>
              <a:rPr lang="en-US" dirty="0"/>
              <a:t>Feature Detection: SIFT, ORB, TensorFlow </a:t>
            </a:r>
          </a:p>
          <a:p>
            <a:pPr>
              <a:lnSpc>
                <a:spcPct val="150000"/>
              </a:lnSpc>
              <a:buFont typeface="Arial" panose="020B0604020202020204" pitchFamily="34" charset="0"/>
              <a:buChar char="•"/>
            </a:pPr>
            <a:r>
              <a:rPr lang="en-US" dirty="0"/>
              <a:t> Programming Languages: Python </a:t>
            </a:r>
          </a:p>
          <a:p>
            <a:pPr>
              <a:lnSpc>
                <a:spcPct val="150000"/>
              </a:lnSpc>
              <a:buFont typeface="Arial" panose="020B0604020202020204" pitchFamily="34" charset="0"/>
              <a:buChar char="•"/>
            </a:pPr>
            <a:r>
              <a:rPr lang="en-US" dirty="0"/>
              <a:t> Mobile Integration: TensorFlow Lite for mobile deployment</a:t>
            </a:r>
          </a:p>
          <a:p>
            <a:pPr>
              <a:lnSpc>
                <a:spcPct val="150000"/>
              </a:lnSpc>
              <a:buFont typeface="Arial" panose="020B0604020202020204" pitchFamily="34" charset="0"/>
              <a:buChar char="•"/>
            </a:pPr>
            <a:r>
              <a:rPr lang="en-US" dirty="0"/>
              <a:t>Application Development-React native</a:t>
            </a:r>
          </a:p>
          <a:p>
            <a:pPr>
              <a:lnSpc>
                <a:spcPct val="150000"/>
              </a:lnSpc>
              <a:buFont typeface="Arial" panose="020B0604020202020204" pitchFamily="34" charset="0"/>
              <a:buChar char="•"/>
            </a:pPr>
            <a:r>
              <a:rPr lang="en-US" dirty="0"/>
              <a:t>Database: Firebase </a:t>
            </a:r>
          </a:p>
          <a:p>
            <a:pPr>
              <a:lnSpc>
                <a:spcPct val="150000"/>
              </a:lnSpc>
              <a:buFont typeface="Arial" panose="020B0604020202020204" pitchFamily="34" charset="0"/>
              <a:buChar char="•"/>
            </a:pPr>
            <a:endParaRPr lang="en-US" dirty="0"/>
          </a:p>
        </p:txBody>
      </p:sp>
      <p:grpSp>
        <p:nvGrpSpPr>
          <p:cNvPr id="10" name="Group 9">
            <a:extLst>
              <a:ext uri="{FF2B5EF4-FFF2-40B4-BE49-F238E27FC236}">
                <a16:creationId xmlns:a16="http://schemas.microsoft.com/office/drawing/2014/main" id="{CB22FF12-386D-D57E-1E16-8F0EAFA6A2D0}"/>
              </a:ext>
            </a:extLst>
          </p:cNvPr>
          <p:cNvGrpSpPr/>
          <p:nvPr/>
        </p:nvGrpSpPr>
        <p:grpSpPr>
          <a:xfrm>
            <a:off x="520369" y="7521470"/>
            <a:ext cx="13589661" cy="704888"/>
            <a:chOff x="0" y="7524712"/>
            <a:chExt cx="13589661" cy="704888"/>
          </a:xfrm>
        </p:grpSpPr>
        <p:pic>
          <p:nvPicPr>
            <p:cNvPr id="16" name="Google Shape;211;p7">
              <a:extLst>
                <a:ext uri="{FF2B5EF4-FFF2-40B4-BE49-F238E27FC236}">
                  <a16:creationId xmlns:a16="http://schemas.microsoft.com/office/drawing/2014/main" id="{AD726AEC-829E-337C-F231-2A3ECD9868E6}"/>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7" name="Rectangle 16">
              <a:extLst>
                <a:ext uri="{FF2B5EF4-FFF2-40B4-BE49-F238E27FC236}">
                  <a16:creationId xmlns:a16="http://schemas.microsoft.com/office/drawing/2014/main" id="{516F1386-D290-E19B-3055-EE4C5085490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18" name="Google Shape;214;p7">
              <a:extLst>
                <a:ext uri="{FF2B5EF4-FFF2-40B4-BE49-F238E27FC236}">
                  <a16:creationId xmlns:a16="http://schemas.microsoft.com/office/drawing/2014/main" id="{5864CBC6-6B36-996F-46BF-46234CDA119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 1">
            <a:extLst>
              <a:ext uri="{FF2B5EF4-FFF2-40B4-BE49-F238E27FC236}">
                <a16:creationId xmlns:a16="http://schemas.microsoft.com/office/drawing/2014/main" id="{70C56C6A-0382-9A3C-2056-7CADFFF72CCE}"/>
              </a:ext>
            </a:extLst>
          </p:cNvPr>
          <p:cNvSpPr/>
          <p:nvPr/>
        </p:nvSpPr>
        <p:spPr>
          <a:xfrm>
            <a:off x="520369" y="711312"/>
            <a:ext cx="6480810" cy="809982"/>
          </a:xfrm>
          <a:prstGeom prst="rect">
            <a:avLst/>
          </a:prstGeom>
          <a:noFill/>
          <a:ln/>
        </p:spPr>
        <p:txBody>
          <a:bodyPr wrap="none" rtlCol="0" anchor="t"/>
          <a:lstStyle/>
          <a:p>
            <a:pPr>
              <a:lnSpc>
                <a:spcPts val="6379"/>
              </a:lnSpc>
            </a:pPr>
            <a:r>
              <a:rPr lang="en-US" sz="4100" b="1" dirty="0"/>
              <a:t>Methodology</a:t>
            </a:r>
          </a:p>
        </p:txBody>
      </p:sp>
    </p:spTree>
    <p:extLst>
      <p:ext uri="{BB962C8B-B14F-4D97-AF65-F5344CB8AC3E}">
        <p14:creationId xmlns:p14="http://schemas.microsoft.com/office/powerpoint/2010/main" val="369256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FFFFFF">
              <a:alpha val="75000"/>
            </a:srgbClr>
          </a:solidFill>
          <a:ln/>
        </p:spPr>
        <p:txBody>
          <a:bodyPr/>
          <a:lstStyle/>
          <a:p>
            <a:endParaRPr lang="en-US" dirty="0"/>
          </a:p>
        </p:txBody>
      </p:sp>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Box 12">
            <a:extLst>
              <a:ext uri="{FF2B5EF4-FFF2-40B4-BE49-F238E27FC236}">
                <a16:creationId xmlns:a16="http://schemas.microsoft.com/office/drawing/2014/main" id="{0830D281-D126-8660-B6EA-52B853BF1BAD}"/>
              </a:ext>
            </a:extLst>
          </p:cNvPr>
          <p:cNvSpPr txBox="1"/>
          <p:nvPr/>
        </p:nvSpPr>
        <p:spPr>
          <a:xfrm flipH="1">
            <a:off x="219543" y="390740"/>
            <a:ext cx="14047305" cy="830997"/>
          </a:xfrm>
          <a:prstGeom prst="rect">
            <a:avLst/>
          </a:prstGeom>
          <a:noFill/>
        </p:spPr>
        <p:txBody>
          <a:bodyPr wrap="square" rtlCol="0">
            <a:spAutoFit/>
          </a:bodyPr>
          <a:lstStyle/>
          <a:p>
            <a:pPr algn="ctr"/>
            <a:r>
              <a:rPr lang="en-US" sz="4800" b="1" dirty="0"/>
              <a:t>3D Object prompt generation</a:t>
            </a:r>
          </a:p>
        </p:txBody>
      </p:sp>
      <p:pic>
        <p:nvPicPr>
          <p:cNvPr id="8" name="Picture 7" descr="A stone ruins of a temple&#10;&#10;Description automatically generated with medium confidence">
            <a:extLst>
              <a:ext uri="{FF2B5EF4-FFF2-40B4-BE49-F238E27FC236}">
                <a16:creationId xmlns:a16="http://schemas.microsoft.com/office/drawing/2014/main" id="{78C25302-8EAD-BCB4-3974-79414CE42D99}"/>
              </a:ext>
            </a:extLst>
          </p:cNvPr>
          <p:cNvPicPr>
            <a:picLocks noChangeAspect="1"/>
          </p:cNvPicPr>
          <p:nvPr/>
        </p:nvPicPr>
        <p:blipFill>
          <a:blip r:embed="rId5"/>
          <a:stretch>
            <a:fillRect/>
          </a:stretch>
        </p:blipFill>
        <p:spPr>
          <a:xfrm>
            <a:off x="2027887" y="1446685"/>
            <a:ext cx="10430615" cy="5849836"/>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418501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Completion of the project</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1846659"/>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Public data sets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Previous researches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Surveys</a:t>
            </a:r>
            <a:endParaRPr lang="en-US" sz="2000" dirty="0">
              <a:solidFill>
                <a:schemeClr val="dk1"/>
              </a:solidFill>
              <a:latin typeface="Open Sans" panose="020B0604020202020204" charset="0"/>
              <a:ea typeface="Open Sans" panose="020B0604020202020204" charset="0"/>
              <a:cs typeface="Open Sans" panose="020B0604020202020204" charset="0"/>
              <a:sym typeface="Calibri"/>
            </a:endParaRPr>
          </a:p>
          <a:p>
            <a:pPr marL="342900" indent="-342900">
              <a:lnSpc>
                <a:spcPct val="150000"/>
              </a:lnSpc>
              <a:buFont typeface="Arial" panose="020B0604020202020204" pitchFamily="34" charset="0"/>
              <a:buChar char="•"/>
            </a:pPr>
            <a:r>
              <a:rPr lang="en-US" sz="2000" dirty="0">
                <a:solidFill>
                  <a:schemeClr val="dk1"/>
                </a:solidFill>
                <a:latin typeface="Open Sans" panose="020B0604020202020204" charset="0"/>
                <a:ea typeface="Open Sans" panose="020B0604020202020204" charset="0"/>
                <a:cs typeface="Open Sans" panose="020B0604020202020204" charset="0"/>
                <a:sym typeface="Calibri"/>
              </a:rPr>
              <a:t>From </a:t>
            </a:r>
            <a:r>
              <a:rPr lang="en-US" sz="2000" dirty="0"/>
              <a:t>Archaeological</a:t>
            </a:r>
            <a:r>
              <a:rPr lang="en-US" sz="2000" dirty="0">
                <a:solidFill>
                  <a:schemeClr val="dk1"/>
                </a:solidFill>
                <a:latin typeface="Open Sans" panose="020B0604020202020204" charset="0"/>
                <a:ea typeface="Open Sans" panose="020B0604020202020204" charset="0"/>
                <a:cs typeface="Open Sans" panose="020B0604020202020204" charset="0"/>
                <a:sym typeface="Calibri"/>
              </a:rPr>
              <a:t> department</a:t>
            </a:r>
            <a:endParaRPr lang="en-US" sz="2000" dirty="0">
              <a:latin typeface="Open Sans" panose="020B0604020202020204" charset="0"/>
              <a:ea typeface="Open Sans" panose="020B0604020202020204" charset="0"/>
              <a:cs typeface="Open Sans" panose="020B0604020202020204" charset="0"/>
            </a:endParaRP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11723954" cy="430887"/>
          </a:xfrm>
          <a:prstGeom prst="rect">
            <a:avLst/>
          </a:prstGeom>
          <a:noFill/>
          <a:ln>
            <a:noFill/>
          </a:ln>
        </p:spPr>
        <p:txBody>
          <a:bodyPr spcFirstLastPara="1" wrap="square" lIns="0" tIns="0" rIns="0" bIns="0" anchor="t" anchorCtr="0">
            <a:spAutoFit/>
          </a:bodyPr>
          <a:lstStyle/>
          <a:p>
            <a:r>
              <a:rPr lang="en-US" sz="2800" dirty="0"/>
              <a:t>Data Collection for the project is being carried out using the following ways:</a:t>
            </a:r>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952975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Gannt Chart</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3" name="Picture 12" descr="A screenshot of a computer&#10;&#10;Description automatically generated">
            <a:extLst>
              <a:ext uri="{FF2B5EF4-FFF2-40B4-BE49-F238E27FC236}">
                <a16:creationId xmlns:a16="http://schemas.microsoft.com/office/drawing/2014/main" id="{6CDB460E-5F1A-EB33-13DF-21081791960E}"/>
              </a:ext>
            </a:extLst>
          </p:cNvPr>
          <p:cNvPicPr>
            <a:picLocks noChangeAspect="1"/>
          </p:cNvPicPr>
          <p:nvPr/>
        </p:nvPicPr>
        <p:blipFill>
          <a:blip r:embed="rId5"/>
          <a:stretch>
            <a:fillRect/>
          </a:stretch>
        </p:blipFill>
        <p:spPr>
          <a:xfrm>
            <a:off x="1230102" y="2151597"/>
            <a:ext cx="12170195" cy="3691641"/>
          </a:xfrm>
          <a:prstGeom prst="rect">
            <a:avLst/>
          </a:prstGeom>
        </p:spPr>
      </p:pic>
    </p:spTree>
    <p:extLst>
      <p:ext uri="{BB962C8B-B14F-4D97-AF65-F5344CB8AC3E}">
        <p14:creationId xmlns:p14="http://schemas.microsoft.com/office/powerpoint/2010/main" val="261405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Requirements</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1661993"/>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 Hardware: High-resolution cameras, powerful computing resources.</a:t>
            </a:r>
          </a:p>
          <a:p>
            <a:pPr marL="342900" indent="-342900">
              <a:lnSpc>
                <a:spcPct val="150000"/>
              </a:lnSpc>
              <a:buFont typeface="Arial" panose="020B0604020202020204" pitchFamily="34" charset="0"/>
              <a:buChar char="•"/>
            </a:pPr>
            <a:r>
              <a:rPr lang="en-US" dirty="0"/>
              <a:t>Software: Feature detection and image processing tools.</a:t>
            </a: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4704990"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System requirements</a:t>
            </a:r>
          </a:p>
        </p:txBody>
      </p:sp>
      <p:sp>
        <p:nvSpPr>
          <p:cNvPr id="12" name="Google Shape;796;p27">
            <a:extLst>
              <a:ext uri="{FF2B5EF4-FFF2-40B4-BE49-F238E27FC236}">
                <a16:creationId xmlns:a16="http://schemas.microsoft.com/office/drawing/2014/main" id="{46E20814-7CF3-4146-8D13-834D98B4A260}"/>
              </a:ext>
            </a:extLst>
          </p:cNvPr>
          <p:cNvSpPr txBox="1"/>
          <p:nvPr/>
        </p:nvSpPr>
        <p:spPr>
          <a:xfrm>
            <a:off x="7599991" y="2748072"/>
            <a:ext cx="4420199" cy="295465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Performance</a:t>
            </a:r>
          </a:p>
          <a:p>
            <a:pPr marL="342900" indent="-342900">
              <a:lnSpc>
                <a:spcPct val="150000"/>
              </a:lnSpc>
              <a:buFont typeface="Arial" panose="020B0604020202020204" pitchFamily="34" charset="0"/>
              <a:buChar char="•"/>
            </a:pPr>
            <a:r>
              <a:rPr lang="en-US" dirty="0"/>
              <a:t>Reliability</a:t>
            </a:r>
          </a:p>
          <a:p>
            <a:pPr marL="342900" indent="-342900">
              <a:lnSpc>
                <a:spcPct val="150000"/>
              </a:lnSpc>
              <a:buFont typeface="Arial" panose="020B0604020202020204" pitchFamily="34" charset="0"/>
              <a:buChar char="•"/>
            </a:pPr>
            <a:r>
              <a:rPr lang="en-US" dirty="0"/>
              <a:t>Scalability</a:t>
            </a:r>
          </a:p>
          <a:p>
            <a:pPr marL="342900" indent="-342900">
              <a:lnSpc>
                <a:spcPct val="150000"/>
              </a:lnSpc>
              <a:buFont typeface="Arial" panose="020B0604020202020204" pitchFamily="34" charset="0"/>
              <a:buChar char="•"/>
            </a:pPr>
            <a:r>
              <a:rPr lang="en-US" dirty="0"/>
              <a:t>Security</a:t>
            </a:r>
          </a:p>
          <a:p>
            <a:pPr marL="342900" indent="-342900">
              <a:lnSpc>
                <a:spcPct val="150000"/>
              </a:lnSpc>
              <a:buFont typeface="Arial" panose="020B0604020202020204" pitchFamily="34" charset="0"/>
              <a:buChar char="•"/>
            </a:pPr>
            <a:r>
              <a:rPr lang="en-US" dirty="0"/>
              <a:t>Usability</a:t>
            </a:r>
          </a:p>
          <a:p>
            <a:pPr marL="342900" indent="-342900">
              <a:lnSpc>
                <a:spcPct val="150000"/>
              </a:lnSpc>
              <a:buFont typeface="Arial" panose="020B0604020202020204" pitchFamily="34" charset="0"/>
              <a:buChar char="•"/>
            </a:pPr>
            <a:r>
              <a:rPr lang="en-US" dirty="0"/>
              <a:t>Maintainability</a:t>
            </a:r>
          </a:p>
          <a:p>
            <a:pPr marL="342900" indent="-342900">
              <a:lnSpc>
                <a:spcPct val="150000"/>
              </a:lnSpc>
              <a:buFont typeface="Arial" panose="020B0604020202020204" pitchFamily="34" charset="0"/>
              <a:buChar char="•"/>
            </a:pPr>
            <a:r>
              <a:rPr lang="en-US" dirty="0"/>
              <a:t>Accuracy</a:t>
            </a:r>
            <a:endParaRPr lang="en-US" sz="2000" dirty="0">
              <a:latin typeface="Open Sans" panose="020B0604020202020204" charset="0"/>
              <a:ea typeface="Open Sans" panose="020B0604020202020204" charset="0"/>
              <a:cs typeface="Open Sans" panose="020B0604020202020204" charset="0"/>
            </a:endParaRPr>
          </a:p>
        </p:txBody>
      </p:sp>
      <p:sp>
        <p:nvSpPr>
          <p:cNvPr id="13" name="Google Shape;810;p27">
            <a:extLst>
              <a:ext uri="{FF2B5EF4-FFF2-40B4-BE49-F238E27FC236}">
                <a16:creationId xmlns:a16="http://schemas.microsoft.com/office/drawing/2014/main" id="{9C33F416-FA45-4359-A3DF-4393AAA0B664}"/>
              </a:ext>
            </a:extLst>
          </p:cNvPr>
          <p:cNvSpPr txBox="1"/>
          <p:nvPr/>
        </p:nvSpPr>
        <p:spPr>
          <a:xfrm>
            <a:off x="7005558" y="2151598"/>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Non-functional requirements</a:t>
            </a:r>
          </a:p>
        </p:txBody>
      </p:sp>
      <p:grpSp>
        <p:nvGrpSpPr>
          <p:cNvPr id="6" name="Group 5">
            <a:extLst>
              <a:ext uri="{FF2B5EF4-FFF2-40B4-BE49-F238E27FC236}">
                <a16:creationId xmlns:a16="http://schemas.microsoft.com/office/drawing/2014/main" id="{993B80A5-4295-AC6B-A53F-7DE20FC11C1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FF050B2-A280-0E4B-8FC8-5DDAF1581C5F}"/>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E5FA9F84-0633-1835-ADA8-3001C2633A4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B69E9050-CCE9-E718-6CA0-78E297DF724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0" name="Google Shape;810;p27">
            <a:extLst>
              <a:ext uri="{FF2B5EF4-FFF2-40B4-BE49-F238E27FC236}">
                <a16:creationId xmlns:a16="http://schemas.microsoft.com/office/drawing/2014/main" id="{3CBC2F4E-67A6-2ED6-0BEA-5691DDDB4806}"/>
              </a:ext>
            </a:extLst>
          </p:cNvPr>
          <p:cNvSpPr txBox="1"/>
          <p:nvPr/>
        </p:nvSpPr>
        <p:spPr>
          <a:xfrm>
            <a:off x="864037" y="5147559"/>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functional requirements</a:t>
            </a:r>
          </a:p>
        </p:txBody>
      </p:sp>
      <p:sp>
        <p:nvSpPr>
          <p:cNvPr id="11" name="Google Shape;796;p27">
            <a:extLst>
              <a:ext uri="{FF2B5EF4-FFF2-40B4-BE49-F238E27FC236}">
                <a16:creationId xmlns:a16="http://schemas.microsoft.com/office/drawing/2014/main" id="{A12BC3A3-4A85-6F01-AAD7-920A5C525FE9}"/>
              </a:ext>
            </a:extLst>
          </p:cNvPr>
          <p:cNvSpPr txBox="1"/>
          <p:nvPr/>
        </p:nvSpPr>
        <p:spPr>
          <a:xfrm>
            <a:off x="1050465" y="5702727"/>
            <a:ext cx="4420199" cy="124649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 Capability to detect and extract features from various artifact types.</a:t>
            </a:r>
          </a:p>
          <a:p>
            <a:pPr marL="342900" indent="-342900">
              <a:lnSpc>
                <a:spcPct val="150000"/>
              </a:lnSpc>
              <a:buFont typeface="Arial" panose="020B0604020202020204" pitchFamily="34" charset="0"/>
              <a:buChar char="•"/>
            </a:pPr>
            <a:r>
              <a:rPr lang="en-US" dirty="0"/>
              <a:t> Integration with image acquisition systems.</a:t>
            </a:r>
          </a:p>
        </p:txBody>
      </p:sp>
    </p:spTree>
    <p:extLst>
      <p:ext uri="{BB962C8B-B14F-4D97-AF65-F5344CB8AC3E}">
        <p14:creationId xmlns:p14="http://schemas.microsoft.com/office/powerpoint/2010/main" val="175448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47"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864037" y="1760696"/>
            <a:ext cx="6480810" cy="809982"/>
          </a:xfrm>
          <a:prstGeom prst="rect">
            <a:avLst/>
          </a:prstGeom>
          <a:noFill/>
          <a:ln/>
        </p:spPr>
        <p:txBody>
          <a:bodyPr wrap="none" rtlCol="0" anchor="t"/>
          <a:lstStyle/>
          <a:p>
            <a:pPr marL="0" indent="0">
              <a:lnSpc>
                <a:spcPts val="6379"/>
              </a:lnSpc>
              <a:buNone/>
            </a:pPr>
            <a:endParaRPr lang="en-US" sz="5103" dirty="0"/>
          </a:p>
        </p:txBody>
      </p:sp>
      <p:sp>
        <p:nvSpPr>
          <p:cNvPr id="5" name="Text 2"/>
          <p:cNvSpPr/>
          <p:nvPr/>
        </p:nvSpPr>
        <p:spPr>
          <a:xfrm>
            <a:off x="864037"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8" name="Google Shape;594;p19">
            <a:extLst>
              <a:ext uri="{FF2B5EF4-FFF2-40B4-BE49-F238E27FC236}">
                <a16:creationId xmlns:a16="http://schemas.microsoft.com/office/drawing/2014/main" id="{22A0C36D-31EE-485A-805F-1F3D49BE584B}"/>
              </a:ext>
            </a:extLst>
          </p:cNvPr>
          <p:cNvSpPr txBox="1"/>
          <p:nvPr/>
        </p:nvSpPr>
        <p:spPr>
          <a:xfrm>
            <a:off x="864037" y="283633"/>
            <a:ext cx="3915783" cy="987835"/>
          </a:xfrm>
          <a:prstGeom prst="rect">
            <a:avLst/>
          </a:prstGeom>
          <a:noFill/>
          <a:ln>
            <a:noFill/>
          </a:ln>
        </p:spPr>
        <p:txBody>
          <a:bodyPr spcFirstLastPara="1" wrap="square" lIns="0" tIns="0" rIns="0" bIns="0" anchor="t" anchorCtr="0">
            <a:spAutoFit/>
          </a:bodyPr>
          <a:lstStyle/>
          <a:p>
            <a:pPr>
              <a:lnSpc>
                <a:spcPct val="130001"/>
              </a:lnSpc>
            </a:pPr>
            <a:r>
              <a:rPr lang="en-US" sz="4938" dirty="0">
                <a:solidFill>
                  <a:srgbClr val="242424"/>
                </a:solidFill>
                <a:latin typeface="Arial"/>
                <a:ea typeface="Arial"/>
                <a:cs typeface="Arial"/>
                <a:sym typeface="Arial"/>
              </a:rPr>
              <a:t>References</a:t>
            </a:r>
            <a:endParaRPr lang="en-US" sz="1440" dirty="0"/>
          </a:p>
        </p:txBody>
      </p:sp>
      <p:sp>
        <p:nvSpPr>
          <p:cNvPr id="10" name="Google Shape;592;p19">
            <a:extLst>
              <a:ext uri="{FF2B5EF4-FFF2-40B4-BE49-F238E27FC236}">
                <a16:creationId xmlns:a16="http://schemas.microsoft.com/office/drawing/2014/main" id="{7062BBC2-A94B-4613-92BE-AEFBA241C4AE}"/>
              </a:ext>
            </a:extLst>
          </p:cNvPr>
          <p:cNvSpPr txBox="1"/>
          <p:nvPr/>
        </p:nvSpPr>
        <p:spPr>
          <a:xfrm>
            <a:off x="864037" y="1394652"/>
            <a:ext cx="12902326" cy="3404009"/>
          </a:xfrm>
          <a:prstGeom prst="rect">
            <a:avLst/>
          </a:prstGeom>
          <a:noFill/>
          <a:ln>
            <a:noFill/>
          </a:ln>
        </p:spPr>
        <p:txBody>
          <a:bodyPr spcFirstLastPara="1" wrap="square" lIns="0" tIns="0" rIns="0" bIns="0" anchor="t" anchorCtr="0">
            <a:spAutoFit/>
          </a:bodyPr>
          <a:lstStyle/>
          <a:p>
            <a:pPr>
              <a:lnSpc>
                <a:spcPct val="140014"/>
              </a:lnSpc>
            </a:pPr>
            <a:r>
              <a:rPr lang="en-US" dirty="0">
                <a:solidFill>
                  <a:srgbClr val="000000"/>
                </a:solidFill>
                <a:latin typeface="Arial" panose="020B0604020202020204" pitchFamily="34" charset="0"/>
                <a:ea typeface="Open Sans"/>
                <a:cs typeface="Arial" panose="020B0604020202020204" pitchFamily="34" charset="0"/>
                <a:sym typeface="Open Sans"/>
              </a:rPr>
              <a:t>[1] M. V. Peppa et al., “ARCHAEOLOGICAL FEATURE DETECTION FROM ARCHIVE AERIAL PHOTOGRAPHY WITH a SFM-MVS AND IMAGE ENHANCEMENT PIPELINE,” the International Archives of the Photogrammetry, Remote Sensing and Spatial Information Sciences/International Archives of the Photogrammetry, Remote Sensing and Spatial Information Sciences, vol. XLII–2, pp. 869–875, May 2018, </a:t>
            </a:r>
            <a:r>
              <a:rPr lang="en-US" dirty="0" err="1">
                <a:solidFill>
                  <a:srgbClr val="000000"/>
                </a:solidFill>
                <a:latin typeface="Arial" panose="020B0604020202020204" pitchFamily="34" charset="0"/>
                <a:ea typeface="Open Sans"/>
                <a:cs typeface="Arial" panose="020B0604020202020204" pitchFamily="34" charset="0"/>
                <a:sym typeface="Open Sans"/>
              </a:rPr>
              <a:t>doi</a:t>
            </a:r>
            <a:r>
              <a:rPr lang="en-US" dirty="0">
                <a:solidFill>
                  <a:srgbClr val="000000"/>
                </a:solidFill>
                <a:latin typeface="Arial" panose="020B0604020202020204" pitchFamily="34" charset="0"/>
                <a:ea typeface="Open Sans"/>
                <a:cs typeface="Arial" panose="020B0604020202020204" pitchFamily="34" charset="0"/>
                <a:sym typeface="Open Sans"/>
              </a:rPr>
              <a:t>: 10.5194/isprs-archives-xlii-2-869-2018.</a:t>
            </a:r>
          </a:p>
          <a:p>
            <a:pPr>
              <a:lnSpc>
                <a:spcPct val="140014"/>
              </a:lnSpc>
            </a:pPr>
            <a:endParaRPr lang="en-US" dirty="0">
              <a:solidFill>
                <a:srgbClr val="000000"/>
              </a:solidFill>
              <a:latin typeface="Arial" panose="020B0604020202020204" pitchFamily="34" charset="0"/>
              <a:ea typeface="Open Sans"/>
              <a:cs typeface="Arial" panose="020B0604020202020204" pitchFamily="34" charset="0"/>
              <a:sym typeface="Open Sans"/>
            </a:endParaRPr>
          </a:p>
          <a:p>
            <a:pPr>
              <a:lnSpc>
                <a:spcPct val="140014"/>
              </a:lnSpc>
            </a:pPr>
            <a:r>
              <a:rPr lang="en-US" dirty="0">
                <a:solidFill>
                  <a:srgbClr val="000000"/>
                </a:solidFill>
                <a:latin typeface="Arial" panose="020B0604020202020204" pitchFamily="34" charset="0"/>
                <a:ea typeface="Open Sans"/>
                <a:cs typeface="Arial" panose="020B0604020202020204" pitchFamily="34" charset="0"/>
                <a:sym typeface="Open Sans"/>
              </a:rPr>
              <a:t>[2] M. </a:t>
            </a:r>
            <a:r>
              <a:rPr lang="en-US" dirty="0" err="1">
                <a:solidFill>
                  <a:srgbClr val="000000"/>
                </a:solidFill>
                <a:latin typeface="Arial" panose="020B0604020202020204" pitchFamily="34" charset="0"/>
                <a:ea typeface="Open Sans"/>
                <a:cs typeface="Arial" panose="020B0604020202020204" pitchFamily="34" charset="0"/>
                <a:sym typeface="Open Sans"/>
              </a:rPr>
              <a:t>Altaweel</a:t>
            </a:r>
            <a:r>
              <a:rPr lang="en-US" dirty="0">
                <a:solidFill>
                  <a:srgbClr val="000000"/>
                </a:solidFill>
                <a:latin typeface="Arial" panose="020B0604020202020204" pitchFamily="34" charset="0"/>
                <a:ea typeface="Open Sans"/>
                <a:cs typeface="Arial" panose="020B0604020202020204" pitchFamily="34" charset="0"/>
                <a:sym typeface="Open Sans"/>
              </a:rPr>
              <a:t>, A. </a:t>
            </a:r>
            <a:r>
              <a:rPr lang="en-US" dirty="0" err="1">
                <a:solidFill>
                  <a:srgbClr val="000000"/>
                </a:solidFill>
                <a:latin typeface="Arial" panose="020B0604020202020204" pitchFamily="34" charset="0"/>
                <a:ea typeface="Open Sans"/>
                <a:cs typeface="Arial" panose="020B0604020202020204" pitchFamily="34" charset="0"/>
                <a:sym typeface="Open Sans"/>
              </a:rPr>
              <a:t>Khelifi</a:t>
            </a:r>
            <a:r>
              <a:rPr lang="en-US" dirty="0">
                <a:solidFill>
                  <a:srgbClr val="000000"/>
                </a:solidFill>
                <a:latin typeface="Arial" panose="020B0604020202020204" pitchFamily="34" charset="0"/>
                <a:ea typeface="Open Sans"/>
                <a:cs typeface="Arial" panose="020B0604020202020204" pitchFamily="34" charset="0"/>
                <a:sym typeface="Open Sans"/>
              </a:rPr>
              <a:t>, Z. Li, A. </a:t>
            </a:r>
            <a:r>
              <a:rPr lang="en-US" dirty="0" err="1">
                <a:solidFill>
                  <a:srgbClr val="000000"/>
                </a:solidFill>
                <a:latin typeface="Arial" panose="020B0604020202020204" pitchFamily="34" charset="0"/>
                <a:ea typeface="Open Sans"/>
                <a:cs typeface="Arial" panose="020B0604020202020204" pitchFamily="34" charset="0"/>
                <a:sym typeface="Open Sans"/>
              </a:rPr>
              <a:t>Squitieri</a:t>
            </a:r>
            <a:r>
              <a:rPr lang="en-US" dirty="0">
                <a:solidFill>
                  <a:srgbClr val="000000"/>
                </a:solidFill>
                <a:latin typeface="Arial" panose="020B0604020202020204" pitchFamily="34" charset="0"/>
                <a:ea typeface="Open Sans"/>
                <a:cs typeface="Arial" panose="020B0604020202020204" pitchFamily="34" charset="0"/>
                <a:sym typeface="Open Sans"/>
              </a:rPr>
              <a:t>, T. </a:t>
            </a:r>
            <a:r>
              <a:rPr lang="en-US" dirty="0" err="1">
                <a:solidFill>
                  <a:srgbClr val="000000"/>
                </a:solidFill>
                <a:latin typeface="Arial" panose="020B0604020202020204" pitchFamily="34" charset="0"/>
                <a:ea typeface="Open Sans"/>
                <a:cs typeface="Arial" panose="020B0604020202020204" pitchFamily="34" charset="0"/>
                <a:sym typeface="Open Sans"/>
              </a:rPr>
              <a:t>Basmaji</a:t>
            </a:r>
            <a:r>
              <a:rPr lang="en-US" dirty="0">
                <a:solidFill>
                  <a:srgbClr val="000000"/>
                </a:solidFill>
                <a:latin typeface="Arial" panose="020B0604020202020204" pitchFamily="34" charset="0"/>
                <a:ea typeface="Open Sans"/>
                <a:cs typeface="Arial" panose="020B0604020202020204" pitchFamily="34" charset="0"/>
                <a:sym typeface="Open Sans"/>
              </a:rPr>
              <a:t>, and M. Ghazal, “Automated Archaeological Feature Detection using Deep Learning on Optical UAV imagery: Preliminary results,” Remote Sensing, vol. 14, no. 3, p. 553, Jan. 2022, </a:t>
            </a:r>
            <a:r>
              <a:rPr lang="en-US" dirty="0" err="1">
                <a:solidFill>
                  <a:srgbClr val="000000"/>
                </a:solidFill>
                <a:latin typeface="Arial" panose="020B0604020202020204" pitchFamily="34" charset="0"/>
                <a:ea typeface="Open Sans"/>
                <a:cs typeface="Arial" panose="020B0604020202020204" pitchFamily="34" charset="0"/>
                <a:sym typeface="Open Sans"/>
              </a:rPr>
              <a:t>doi</a:t>
            </a:r>
            <a:r>
              <a:rPr lang="en-US" dirty="0">
                <a:solidFill>
                  <a:srgbClr val="000000"/>
                </a:solidFill>
                <a:latin typeface="Arial" panose="020B0604020202020204" pitchFamily="34" charset="0"/>
                <a:ea typeface="Open Sans"/>
                <a:cs typeface="Arial" panose="020B0604020202020204" pitchFamily="34" charset="0"/>
                <a:sym typeface="Open Sans"/>
              </a:rPr>
              <a:t>: 10.3390/rs14030553.</a:t>
            </a:r>
          </a:p>
          <a:p>
            <a:pPr>
              <a:lnSpc>
                <a:spcPct val="140014"/>
              </a:lnSpc>
            </a:pPr>
            <a:endParaRPr sz="1400" dirty="0">
              <a:solidFill>
                <a:srgbClr val="000000"/>
              </a:solidFill>
              <a:latin typeface="Arial" panose="020B0604020202020204" pitchFamily="34" charset="0"/>
              <a:ea typeface="Open Sans"/>
              <a:cs typeface="Arial" panose="020B0604020202020204" pitchFamily="34" charset="0"/>
              <a:sym typeface="Open Sans"/>
            </a:endParaRPr>
          </a:p>
        </p:txBody>
      </p:sp>
      <p:grpSp>
        <p:nvGrpSpPr>
          <p:cNvPr id="6" name="Group 5">
            <a:extLst>
              <a:ext uri="{FF2B5EF4-FFF2-40B4-BE49-F238E27FC236}">
                <a16:creationId xmlns:a16="http://schemas.microsoft.com/office/drawing/2014/main" id="{DD54FF5F-3E2B-C711-A642-F691D32AA22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03B24F-763C-5798-2E7E-25E7398EF70A}"/>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02365C6-52C4-0084-9C44-A687246121A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IT21273094 </a:t>
              </a:r>
              <a:r>
                <a:rPr lang="en-US" sz="1800" dirty="0">
                  <a:solidFill>
                    <a:schemeClr val="tx1"/>
                  </a:solidFill>
                </a:rPr>
                <a:t>| Ediriwickrama E.A.K.V.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FE27DBC-7C07-B79E-8C73-82EDD7D9D0AF}"/>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3956012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8" name="Google Shape;216;p7">
            <a:extLst>
              <a:ext uri="{FF2B5EF4-FFF2-40B4-BE49-F238E27FC236}">
                <a16:creationId xmlns:a16="http://schemas.microsoft.com/office/drawing/2014/main" id="{5AD147F7-0A1B-4EE3-9803-1E6F738B43AE}"/>
              </a:ext>
            </a:extLst>
          </p:cNvPr>
          <p:cNvSpPr txBox="1"/>
          <p:nvPr/>
        </p:nvSpPr>
        <p:spPr>
          <a:xfrm>
            <a:off x="1272629" y="3772348"/>
            <a:ext cx="12085142" cy="1077474"/>
          </a:xfrm>
          <a:prstGeom prst="rect">
            <a:avLst/>
          </a:prstGeom>
          <a:noFill/>
          <a:ln>
            <a:noFill/>
          </a:ln>
        </p:spPr>
        <p:txBody>
          <a:bodyPr spcFirstLastPara="1" wrap="square" lIns="0" tIns="0" rIns="0" bIns="0" anchor="t" anchorCtr="0">
            <a:spAutoFit/>
          </a:bodyPr>
          <a:lstStyle/>
          <a:p>
            <a:pPr algn="ctr">
              <a:lnSpc>
                <a:spcPct val="130005"/>
              </a:lnSpc>
            </a:pPr>
            <a:r>
              <a:rPr lang="en-US" sz="5386" dirty="0">
                <a:solidFill>
                  <a:srgbClr val="242424"/>
                </a:solidFill>
                <a:latin typeface="Arial"/>
                <a:ea typeface="Arial"/>
                <a:cs typeface="Arial"/>
                <a:sym typeface="Arial"/>
              </a:rPr>
              <a:t>IT21360978 | Serasinghe G.P.G.Y. </a:t>
            </a:r>
            <a:endParaRPr sz="1440" dirty="0"/>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5258853"/>
            <a:ext cx="8927898" cy="725391"/>
          </a:xfrm>
          <a:prstGeom prst="rect">
            <a:avLst/>
          </a:prstGeom>
          <a:noFill/>
          <a:ln>
            <a:noFill/>
          </a:ln>
        </p:spPr>
        <p:txBody>
          <a:bodyPr spcFirstLastPara="1" wrap="square" lIns="0" tIns="0" rIns="0" bIns="0" anchor="t" anchorCtr="0">
            <a:spAutoFit/>
          </a:bodyPr>
          <a:lstStyle/>
          <a:p>
            <a:pPr algn="ctr">
              <a:lnSpc>
                <a:spcPct val="130008"/>
              </a:lnSpc>
            </a:pPr>
            <a:r>
              <a:rPr lang="en-US" sz="3626" dirty="0">
                <a:solidFill>
                  <a:srgbClr val="242424"/>
                </a:solidFill>
                <a:latin typeface="Arial"/>
                <a:ea typeface="Arial"/>
                <a:cs typeface="Arial"/>
                <a:sym typeface="Arial"/>
              </a:rPr>
              <a:t>Specialization : Information Technology</a:t>
            </a:r>
            <a:endParaRPr sz="1440" dirty="0"/>
          </a:p>
        </p:txBody>
      </p:sp>
      <p:grpSp>
        <p:nvGrpSpPr>
          <p:cNvPr id="14" name="Group 13">
            <a:extLst>
              <a:ext uri="{FF2B5EF4-FFF2-40B4-BE49-F238E27FC236}">
                <a16:creationId xmlns:a16="http://schemas.microsoft.com/office/drawing/2014/main" id="{050AA45B-F63D-42A9-B331-F08801F6565F}"/>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FD16DDFC-17E2-4B0D-B448-922EF7999B4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84E9C3A8-3E94-4FF7-9182-4BB15C7622D1}"/>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2E905F0D-BB50-448A-A508-867E412FCB5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6" name="Flowchart: Connector 5">
            <a:extLst>
              <a:ext uri="{FF2B5EF4-FFF2-40B4-BE49-F238E27FC236}">
                <a16:creationId xmlns:a16="http://schemas.microsoft.com/office/drawing/2014/main" id="{3FE8ED8A-F85C-FCC6-5857-00EB44D28118}"/>
              </a:ext>
            </a:extLst>
          </p:cNvPr>
          <p:cNvSpPr/>
          <p:nvPr/>
        </p:nvSpPr>
        <p:spPr>
          <a:xfrm>
            <a:off x="12425680" y="77744"/>
            <a:ext cx="1960880" cy="2167616"/>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1342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8" name="Picture 7" descr="A person holding a phone&#10;&#10;Description automatically generated">
            <a:extLst>
              <a:ext uri="{FF2B5EF4-FFF2-40B4-BE49-F238E27FC236}">
                <a16:creationId xmlns:a16="http://schemas.microsoft.com/office/drawing/2014/main" id="{B990F033-074B-6E71-2A5B-7E34EF855588}"/>
              </a:ext>
            </a:extLst>
          </p:cNvPr>
          <p:cNvPicPr>
            <a:picLocks noChangeAspect="1"/>
          </p:cNvPicPr>
          <p:nvPr/>
        </p:nvPicPr>
        <p:blipFill>
          <a:blip r:embed="rId4"/>
          <a:stretch>
            <a:fillRect/>
          </a:stretch>
        </p:blipFill>
        <p:spPr>
          <a:xfrm>
            <a:off x="0" y="-3242"/>
            <a:ext cx="6144322" cy="8229600"/>
          </a:xfrm>
          <a:prstGeom prst="rect">
            <a:avLst/>
          </a:prstGeom>
        </p:spPr>
      </p:pic>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Box 12">
            <a:extLst>
              <a:ext uri="{FF2B5EF4-FFF2-40B4-BE49-F238E27FC236}">
                <a16:creationId xmlns:a16="http://schemas.microsoft.com/office/drawing/2014/main" id="{0830D281-D126-8660-B6EA-52B853BF1BAD}"/>
              </a:ext>
            </a:extLst>
          </p:cNvPr>
          <p:cNvSpPr txBox="1"/>
          <p:nvPr/>
        </p:nvSpPr>
        <p:spPr>
          <a:xfrm flipH="1">
            <a:off x="6144322" y="2933219"/>
            <a:ext cx="8557424" cy="1569660"/>
          </a:xfrm>
          <a:prstGeom prst="rect">
            <a:avLst/>
          </a:prstGeom>
          <a:noFill/>
        </p:spPr>
        <p:txBody>
          <a:bodyPr wrap="square" rtlCol="0">
            <a:spAutoFit/>
          </a:bodyPr>
          <a:lstStyle/>
          <a:p>
            <a:pPr algn="ctr"/>
            <a:r>
              <a:rPr lang="en-US" sz="4800" b="1" dirty="0"/>
              <a:t>Image Acquisition and Object Recognition</a:t>
            </a:r>
          </a:p>
        </p:txBody>
      </p:sp>
    </p:spTree>
    <p:extLst>
      <p:ext uri="{BB962C8B-B14F-4D97-AF65-F5344CB8AC3E}">
        <p14:creationId xmlns:p14="http://schemas.microsoft.com/office/powerpoint/2010/main" val="423315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9" name="Google Shape;594;p19">
            <a:extLst>
              <a:ext uri="{FF2B5EF4-FFF2-40B4-BE49-F238E27FC236}">
                <a16:creationId xmlns:a16="http://schemas.microsoft.com/office/drawing/2014/main" id="{BE09E8DE-056A-4F0C-8520-8B1C2B0E25E3}"/>
              </a:ext>
            </a:extLst>
          </p:cNvPr>
          <p:cNvSpPr txBox="1"/>
          <p:nvPr/>
        </p:nvSpPr>
        <p:spPr>
          <a:xfrm>
            <a:off x="4324350" y="399909"/>
            <a:ext cx="9934819" cy="800219"/>
          </a:xfrm>
          <a:prstGeom prst="rect">
            <a:avLst/>
          </a:prstGeom>
          <a:noFill/>
          <a:ln>
            <a:noFill/>
          </a:ln>
        </p:spPr>
        <p:txBody>
          <a:bodyPr spcFirstLastPara="1" wrap="square" lIns="0" tIns="0" rIns="0" bIns="0" anchor="t" anchorCtr="0">
            <a:spAutoFit/>
          </a:bodyPr>
          <a:lstStyle/>
          <a:p>
            <a:pPr algn="ctr">
              <a:lnSpc>
                <a:spcPct val="130001"/>
              </a:lnSpc>
            </a:pPr>
            <a:r>
              <a:rPr lang="en-US" sz="4000" b="1" dirty="0">
                <a:solidFill>
                  <a:srgbClr val="242424"/>
                </a:solidFill>
                <a:latin typeface="Arial"/>
                <a:ea typeface="Arial"/>
                <a:cs typeface="Arial"/>
                <a:sym typeface="Arial"/>
              </a:rPr>
              <a:t>Introduction</a:t>
            </a:r>
            <a:endParaRPr lang="en-US" sz="4000" b="1" dirty="0"/>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902974"/>
            <a:ext cx="9582528" cy="7238905"/>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 Capturing high-quality images of archaeological objects.</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Essential for detailed documentation, preservation, and analysis.</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Identifying and extracting relevant data from images of archaeological objects.</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Provides insights into historical and architectural significance.</a:t>
            </a:r>
          </a:p>
          <a:p>
            <a:pPr marL="701599" lvl="1" indent="-457200">
              <a:lnSpc>
                <a:spcPct val="139964"/>
              </a:lnSpc>
              <a:buClr>
                <a:srgbClr val="000000"/>
              </a:buClr>
              <a:buSzPts val="2830"/>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a:p>
            <a:pPr marL="701599" lvl="1" indent="-457200">
              <a:lnSpc>
                <a:spcPct val="139964"/>
              </a:lnSpc>
              <a:buClr>
                <a:srgbClr val="000000"/>
              </a:buClr>
              <a:buSzPts val="2830"/>
              <a:buFont typeface="Wingdings" panose="05000000000000000000" pitchFamily="2" charset="2"/>
              <a:buChar char="q"/>
            </a:pPr>
            <a:r>
              <a:rPr lang="en-US" sz="2400" b="1" dirty="0">
                <a:latin typeface="Arial" panose="020B0604020202020204" pitchFamily="34" charset="0"/>
                <a:cs typeface="Arial" panose="020B0604020202020204" pitchFamily="34" charset="0"/>
              </a:rPr>
              <a:t>Importance</a:t>
            </a:r>
          </a:p>
          <a:p>
            <a:pPr marL="1158799" lvl="2" indent="-457200">
              <a:lnSpc>
                <a:spcPct val="139964"/>
              </a:lnSpc>
              <a:buClr>
                <a:srgbClr val="000000"/>
              </a:buClr>
              <a:buSzPts val="2830"/>
              <a:buFont typeface="Arial" panose="020B0604020202020204" pitchFamily="34" charset="0"/>
              <a:buChar char="•"/>
            </a:pPr>
            <a:r>
              <a:rPr lang="en-US" sz="2400" dirty="0">
                <a:latin typeface="Arial" panose="020B0604020202020204" pitchFamily="34" charset="0"/>
                <a:cs typeface="Arial" panose="020B0604020202020204" pitchFamily="34" charset="0"/>
              </a:rPr>
              <a:t>Enhances the ability to study and preserve cultural heritage.</a:t>
            </a:r>
          </a:p>
          <a:p>
            <a:pPr marL="1158799" lvl="2" indent="-457200">
              <a:lnSpc>
                <a:spcPct val="139964"/>
              </a:lnSpc>
              <a:buClr>
                <a:srgbClr val="000000"/>
              </a:buClr>
              <a:buSzPts val="2830"/>
              <a:buFont typeface="Arial" panose="020B0604020202020204" pitchFamily="34" charset="0"/>
              <a:buChar char="•"/>
            </a:pPr>
            <a:r>
              <a:rPr lang="en-US" sz="2400" dirty="0">
                <a:latin typeface="Arial" panose="020B0604020202020204" pitchFamily="34" charset="0"/>
                <a:cs typeface="Arial" panose="020B0604020202020204" pitchFamily="34" charset="0"/>
              </a:rPr>
              <a:t>Facilitates remote analysis and collaboration among archaeologists</a:t>
            </a:r>
          </a:p>
          <a:p>
            <a:pPr marL="244399" lvl="1">
              <a:lnSpc>
                <a:spcPct val="139964"/>
              </a:lnSpc>
              <a:buClr>
                <a:srgbClr val="000000"/>
              </a:buClr>
              <a:buSzPts val="2830"/>
            </a:pPr>
            <a:endParaRPr lang="en-US" sz="2400" dirty="0">
              <a:latin typeface="Arial" panose="020B0604020202020204" pitchFamily="34" charset="0"/>
              <a:cs typeface="Arial" panose="020B0604020202020204" pitchFamily="34" charset="0"/>
            </a:endParaRPr>
          </a:p>
          <a:p>
            <a:pPr algn="just">
              <a:lnSpc>
                <a:spcPct val="140014"/>
              </a:lnSpc>
            </a:pPr>
            <a:endParaRPr sz="24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p:txBody>
      </p:sp>
      <p:pic>
        <p:nvPicPr>
          <p:cNvPr id="11" name="Picture 10" descr="A stone wall with carvings on it&#10;&#10;Description automatically generated">
            <a:extLst>
              <a:ext uri="{FF2B5EF4-FFF2-40B4-BE49-F238E27FC236}">
                <a16:creationId xmlns:a16="http://schemas.microsoft.com/office/drawing/2014/main" id="{4CE58B45-C9A7-E09B-D8EE-8F48BB4FF1F0}"/>
              </a:ext>
            </a:extLst>
          </p:cNvPr>
          <p:cNvPicPr>
            <a:picLocks noChangeAspect="1"/>
          </p:cNvPicPr>
          <p:nvPr/>
        </p:nvPicPr>
        <p:blipFill>
          <a:blip r:embed="rId4"/>
          <a:stretch>
            <a:fillRect/>
          </a:stretch>
        </p:blipFill>
        <p:spPr>
          <a:xfrm>
            <a:off x="-10327437" y="0"/>
            <a:ext cx="14964937" cy="8229600"/>
          </a:xfrm>
          <a:prstGeom prst="rect">
            <a:avLst/>
          </a:prstGeom>
        </p:spPr>
      </p:pic>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201605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739511"/>
            <a:ext cx="9582528" cy="4015779"/>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800" b="1" dirty="0">
                <a:latin typeface="Arial" panose="020B0604020202020204" pitchFamily="34" charset="0"/>
                <a:cs typeface="Arial" panose="020B0604020202020204" pitchFamily="34" charset="0"/>
              </a:rPr>
              <a:t>Challenges:</a:t>
            </a:r>
          </a:p>
          <a:p>
            <a:pPr marL="1158799" lvl="2" indent="-457200">
              <a:lnSpc>
                <a:spcPct val="139964"/>
              </a:lnSpc>
              <a:buClr>
                <a:srgbClr val="000000"/>
              </a:buClr>
              <a:buSzPts val="2830"/>
              <a:buFont typeface="Arial" panose="020B0604020202020204" pitchFamily="34" charset="0"/>
              <a:buChar char="•"/>
            </a:pPr>
            <a:r>
              <a:rPr lang="en-US" sz="2263" dirty="0">
                <a:solidFill>
                  <a:srgbClr val="000000"/>
                </a:solidFill>
                <a:latin typeface="Open Sans"/>
                <a:ea typeface="Open Sans"/>
                <a:cs typeface="Open Sans"/>
                <a:sym typeface="Open Sans"/>
              </a:rPr>
              <a:t>Quality of Images- Variability in lighting conditions and image resolution.</a:t>
            </a:r>
          </a:p>
          <a:p>
            <a:pPr marL="1158799" lvl="2" indent="-457200">
              <a:lnSpc>
                <a:spcPct val="139964"/>
              </a:lnSpc>
              <a:buClr>
                <a:srgbClr val="000000"/>
              </a:buClr>
              <a:buSzPts val="2830"/>
              <a:buFont typeface="Arial" panose="020B0604020202020204" pitchFamily="34" charset="0"/>
              <a:buChar char="•"/>
            </a:pPr>
            <a:r>
              <a:rPr lang="en-US" sz="2263" dirty="0">
                <a:solidFill>
                  <a:srgbClr val="000000"/>
                </a:solidFill>
                <a:latin typeface="Open Sans"/>
                <a:ea typeface="Open Sans"/>
                <a:cs typeface="Open Sans"/>
                <a:sym typeface="Open Sans"/>
              </a:rPr>
              <a:t>Complexity of Objects-  Diverse shapes, textures, and materials can complicate recognition</a:t>
            </a:r>
          </a:p>
          <a:p>
            <a:pPr marL="1158799" lvl="2" indent="-457200">
              <a:lnSpc>
                <a:spcPct val="139964"/>
              </a:lnSpc>
              <a:buClr>
                <a:srgbClr val="000000"/>
              </a:buClr>
              <a:buSzPts val="2830"/>
              <a:buFont typeface="Arial" panose="020B0604020202020204" pitchFamily="34" charset="0"/>
              <a:buChar char="•"/>
            </a:pPr>
            <a:r>
              <a:rPr lang="en-US" sz="2263" dirty="0">
                <a:solidFill>
                  <a:srgbClr val="000000"/>
                </a:solidFill>
                <a:latin typeface="Open Sans"/>
                <a:ea typeface="Open Sans"/>
                <a:cs typeface="Open Sans"/>
                <a:sym typeface="Open Sans"/>
              </a:rPr>
              <a:t>Data Variability -Variability in the appearance of objects due to wear, age, and environmental conditions.</a:t>
            </a:r>
          </a:p>
          <a:p>
            <a:pPr marL="1158799" lvl="2" indent="-457200">
              <a:lnSpc>
                <a:spcPct val="139964"/>
              </a:lnSpc>
              <a:buClr>
                <a:srgbClr val="000000"/>
              </a:buClr>
              <a:buSzPts val="2830"/>
              <a:buFont typeface="Wingdings" panose="05000000000000000000" pitchFamily="2" charset="2"/>
              <a:buChar char="q"/>
            </a:pPr>
            <a:endParaRPr lang="en-US" sz="2263" dirty="0">
              <a:solidFill>
                <a:srgbClr val="000000"/>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01AD93DD-B501-B8DF-054D-ABC70D7C98B5}"/>
              </a:ext>
            </a:extLst>
          </p:cNvPr>
          <p:cNvGrpSpPr/>
          <p:nvPr/>
        </p:nvGrpSpPr>
        <p:grpSpPr>
          <a:xfrm>
            <a:off x="520369" y="7521470"/>
            <a:ext cx="13589661" cy="704888"/>
            <a:chOff x="0" y="7524712"/>
            <a:chExt cx="13589661" cy="704888"/>
          </a:xfrm>
        </p:grpSpPr>
        <p:pic>
          <p:nvPicPr>
            <p:cNvPr id="6" name="Google Shape;211;p7">
              <a:extLst>
                <a:ext uri="{FF2B5EF4-FFF2-40B4-BE49-F238E27FC236}">
                  <a16:creationId xmlns:a16="http://schemas.microsoft.com/office/drawing/2014/main" id="{DD122FDE-3B3E-FC81-5C09-3C08315B4CA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9CEB6E16-DB40-60B7-B79C-B73426F1B14B}"/>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6" name="Google Shape;214;p7">
              <a:extLst>
                <a:ext uri="{FF2B5EF4-FFF2-40B4-BE49-F238E27FC236}">
                  <a16:creationId xmlns:a16="http://schemas.microsoft.com/office/drawing/2014/main" id="{A726EEC5-D5B2-C8D4-30BA-6DD9CE9B3590}"/>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1" name="Picture 10" descr="A person using a stone to make a piece of jewelry&#10;&#10;Description automatically generated with medium confidence">
            <a:extLst>
              <a:ext uri="{FF2B5EF4-FFF2-40B4-BE49-F238E27FC236}">
                <a16:creationId xmlns:a16="http://schemas.microsoft.com/office/drawing/2014/main" id="{05097FE1-349E-AFB8-546F-06FE099DBB87}"/>
              </a:ext>
            </a:extLst>
          </p:cNvPr>
          <p:cNvPicPr>
            <a:picLocks noChangeAspect="1"/>
          </p:cNvPicPr>
          <p:nvPr/>
        </p:nvPicPr>
        <p:blipFill>
          <a:blip r:embed="rId5"/>
          <a:stretch>
            <a:fillRect/>
          </a:stretch>
        </p:blipFill>
        <p:spPr>
          <a:xfrm>
            <a:off x="-1478280" y="0"/>
            <a:ext cx="6117940" cy="8226358"/>
          </a:xfrm>
          <a:prstGeom prst="rect">
            <a:avLst/>
          </a:prstGeom>
        </p:spPr>
      </p:pic>
    </p:spTree>
    <p:extLst>
      <p:ext uri="{BB962C8B-B14F-4D97-AF65-F5344CB8AC3E}">
        <p14:creationId xmlns:p14="http://schemas.microsoft.com/office/powerpoint/2010/main" val="3571956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Research Gap</a:t>
            </a:r>
            <a:endParaRPr lang="en-US" sz="5103" dirty="0"/>
          </a:p>
        </p:txBody>
      </p:sp>
      <p:sp>
        <p:nvSpPr>
          <p:cNvPr id="6" name="Text 2"/>
          <p:cNvSpPr/>
          <p:nvPr/>
        </p:nvSpPr>
        <p:spPr>
          <a:xfrm>
            <a:off x="864037" y="3086440"/>
            <a:ext cx="7892688" cy="3588680"/>
          </a:xfrm>
          <a:prstGeom prst="rect">
            <a:avLst/>
          </a:prstGeom>
          <a:noFill/>
          <a:ln/>
        </p:spPr>
        <p:txBody>
          <a:bodyPr wrap="square" rtlCol="0" anchor="t"/>
          <a:lstStyle/>
          <a:p>
            <a:r>
              <a:rPr lang="en-US" sz="2000" b="1" dirty="0"/>
              <a:t>Existing Limitations</a:t>
            </a:r>
            <a:r>
              <a:rPr lang="en-US" sz="2000" dirty="0"/>
              <a:t>: Current systems may not offer real-time, high-accuracy object recognition using mobile devices.</a:t>
            </a:r>
          </a:p>
          <a:p>
            <a:br>
              <a:rPr lang="en-US" sz="2000" dirty="0"/>
            </a:br>
            <a:r>
              <a:rPr lang="en-US" sz="2000" b="1" dirty="0"/>
              <a:t>Innovation Needed</a:t>
            </a:r>
            <a:r>
              <a:rPr lang="en-US" sz="2000" dirty="0"/>
              <a:t>: Developing a mobile application that can process images and recognize objects with high accuracy in real-time.</a:t>
            </a:r>
          </a:p>
        </p:txBody>
      </p:sp>
      <p:pic>
        <p:nvPicPr>
          <p:cNvPr id="14" name="Picture 13" descr="A stone bridge with arches&#10;&#10;Description automatically generated">
            <a:extLst>
              <a:ext uri="{FF2B5EF4-FFF2-40B4-BE49-F238E27FC236}">
                <a16:creationId xmlns:a16="http://schemas.microsoft.com/office/drawing/2014/main" id="{AF0A6B6B-0DED-8604-DD0C-2213587D0183}"/>
              </a:ext>
            </a:extLst>
          </p:cNvPr>
          <p:cNvPicPr>
            <a:picLocks noChangeAspect="1"/>
          </p:cNvPicPr>
          <p:nvPr/>
        </p:nvPicPr>
        <p:blipFill>
          <a:blip r:embed="rId4"/>
          <a:stretch>
            <a:fillRect/>
          </a:stretch>
        </p:blipFill>
        <p:spPr>
          <a:xfrm>
            <a:off x="8756725" y="0"/>
            <a:ext cx="5873675" cy="8229600"/>
          </a:xfrm>
          <a:prstGeom prst="rect">
            <a:avLst/>
          </a:prstGeom>
        </p:spPr>
      </p:pic>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428525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Research Question</a:t>
            </a:r>
            <a:endParaRPr lang="en-US" sz="5103" dirty="0"/>
          </a:p>
        </p:txBody>
      </p:sp>
      <p:sp>
        <p:nvSpPr>
          <p:cNvPr id="6" name="Text 2"/>
          <p:cNvSpPr/>
          <p:nvPr/>
        </p:nvSpPr>
        <p:spPr>
          <a:xfrm>
            <a:off x="864037" y="3086440"/>
            <a:ext cx="7892688" cy="2830270"/>
          </a:xfrm>
          <a:prstGeom prst="rect">
            <a:avLst/>
          </a:prstGeom>
          <a:noFill/>
          <a:ln/>
        </p:spPr>
        <p:txBody>
          <a:bodyPr wrap="square" rtlCol="0" anchor="t"/>
          <a:lstStyle/>
          <a:p>
            <a:pPr>
              <a:lnSpc>
                <a:spcPts val="3110"/>
              </a:lnSpc>
            </a:pPr>
            <a:r>
              <a:rPr lang="en-US" sz="3000" dirty="0"/>
              <a:t>How can advanced image acquisition and object recognition techniques be tailored to effectively identify and analyze archaeological objects?</a:t>
            </a:r>
          </a:p>
        </p:txBody>
      </p:sp>
      <p:pic>
        <p:nvPicPr>
          <p:cNvPr id="15" name="Picture 14" descr="A window in a dark room&#10;&#10;Description automatically generated">
            <a:extLst>
              <a:ext uri="{FF2B5EF4-FFF2-40B4-BE49-F238E27FC236}">
                <a16:creationId xmlns:a16="http://schemas.microsoft.com/office/drawing/2014/main" id="{9E3648AD-0682-39DF-BF40-BF945FC9F41A}"/>
              </a:ext>
            </a:extLst>
          </p:cNvPr>
          <p:cNvPicPr>
            <a:picLocks noChangeAspect="1"/>
          </p:cNvPicPr>
          <p:nvPr/>
        </p:nvPicPr>
        <p:blipFill>
          <a:blip r:embed="rId4"/>
          <a:stretch>
            <a:fillRect/>
          </a:stretch>
        </p:blipFill>
        <p:spPr>
          <a:xfrm>
            <a:off x="9141255" y="0"/>
            <a:ext cx="5489145" cy="8229600"/>
          </a:xfrm>
          <a:prstGeom prst="rect">
            <a:avLst/>
          </a:prstGeom>
        </p:spPr>
      </p:pic>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64696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p:cNvPicPr>
            <a:picLocks noChangeAspect="1"/>
          </p:cNvPicPr>
          <p:nvPr/>
        </p:nvPicPr>
        <p:blipFill>
          <a:blip r:embed="rId4"/>
          <a:srcRect l="34015" r="34015"/>
          <a:stretch/>
        </p:blipFill>
        <p:spPr>
          <a:xfrm>
            <a:off x="0" y="0"/>
            <a:ext cx="4456914" cy="8229600"/>
          </a:xfrm>
          <a:prstGeom prst="rect">
            <a:avLst/>
          </a:prstGeom>
        </p:spPr>
      </p:pic>
      <p:sp>
        <p:nvSpPr>
          <p:cNvPr id="9" name="Google Shape;594;p19">
            <a:extLst>
              <a:ext uri="{FF2B5EF4-FFF2-40B4-BE49-F238E27FC236}">
                <a16:creationId xmlns:a16="http://schemas.microsoft.com/office/drawing/2014/main" id="{BE09E8DE-056A-4F0C-8520-8B1C2B0E25E3}"/>
              </a:ext>
            </a:extLst>
          </p:cNvPr>
          <p:cNvSpPr txBox="1"/>
          <p:nvPr/>
        </p:nvSpPr>
        <p:spPr>
          <a:xfrm>
            <a:off x="4335501" y="399909"/>
            <a:ext cx="9934819" cy="1080296"/>
          </a:xfrm>
          <a:prstGeom prst="rect">
            <a:avLst/>
          </a:prstGeom>
          <a:noFill/>
          <a:ln>
            <a:noFill/>
          </a:ln>
        </p:spPr>
        <p:txBody>
          <a:bodyPr spcFirstLastPara="1" wrap="square" lIns="0" tIns="0" rIns="0" bIns="0" anchor="t" anchorCtr="0">
            <a:spAutoFit/>
          </a:bodyPr>
          <a:lstStyle/>
          <a:p>
            <a:pPr algn="ctr">
              <a:lnSpc>
                <a:spcPct val="130001"/>
              </a:lnSpc>
            </a:pPr>
            <a:r>
              <a:rPr lang="en-US" sz="5400" dirty="0">
                <a:solidFill>
                  <a:srgbClr val="242424"/>
                </a:solidFill>
                <a:latin typeface="Arial"/>
                <a:ea typeface="Arial"/>
                <a:cs typeface="Arial"/>
                <a:sym typeface="Arial"/>
              </a:rPr>
              <a:t>Introduction</a:t>
            </a:r>
            <a:endParaRPr sz="1440" dirty="0"/>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902974"/>
            <a:ext cx="9582528" cy="6721840"/>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The preservation and study of archaeological objects are essential for understanding human history and cultural heritage.</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Traditional methods of documenting and analyzing these artifacts are often time-consuming,</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the ability to generate accurate 3D models from 2D images, which can significantly enhance the analysis and preservation of archaeological objects.</a:t>
            </a:r>
          </a:p>
          <a:p>
            <a:pPr marL="701599" lvl="1" indent="-457200">
              <a:lnSpc>
                <a:spcPct val="139964"/>
              </a:lnSpc>
              <a:buClr>
                <a:srgbClr val="000000"/>
              </a:buClr>
              <a:buSzPts val="2830"/>
              <a:buFont typeface="Wingdings" panose="05000000000000000000" pitchFamily="2" charset="2"/>
              <a:buChar char="q"/>
            </a:pPr>
            <a:r>
              <a:rPr lang="en-US" sz="2400" dirty="0">
                <a:latin typeface="Arial" panose="020B0604020202020204" pitchFamily="34" charset="0"/>
                <a:cs typeface="Arial" panose="020B0604020202020204" pitchFamily="34" charset="0"/>
              </a:rPr>
              <a:t>It’s more detailed and comprehensive making it more understanding of archaeological artifacts</a:t>
            </a:r>
          </a:p>
          <a:p>
            <a:pPr marL="701599" lvl="1" indent="-457200">
              <a:lnSpc>
                <a:spcPct val="139964"/>
              </a:lnSpc>
              <a:buClr>
                <a:srgbClr val="000000"/>
              </a:buClr>
              <a:buSzPts val="2830"/>
              <a:buFont typeface="Wingdings" panose="05000000000000000000" pitchFamily="2" charset="2"/>
              <a:buChar char="q"/>
            </a:pPr>
            <a:endParaRPr lang="en-US" sz="2400" dirty="0">
              <a:latin typeface="Arial" panose="020B0604020202020204" pitchFamily="34" charset="0"/>
              <a:cs typeface="Arial" panose="020B0604020202020204" pitchFamily="34" charset="0"/>
            </a:endParaRPr>
          </a:p>
          <a:p>
            <a:pPr algn="just">
              <a:lnSpc>
                <a:spcPct val="140014"/>
              </a:lnSpc>
            </a:pPr>
            <a:endParaRPr sz="24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a:p>
            <a:pPr>
              <a:lnSpc>
                <a:spcPct val="140014"/>
              </a:lnSpc>
            </a:pPr>
            <a:endParaRPr sz="2400" dirty="0">
              <a:solidFill>
                <a:srgbClr val="000000"/>
              </a:solidFill>
              <a:latin typeface="Open Sans"/>
              <a:ea typeface="Open Sans"/>
              <a:cs typeface="Open Sans"/>
              <a:sym typeface="Open Sans"/>
            </a:endParaRPr>
          </a:p>
        </p:txBody>
      </p:sp>
      <p:grpSp>
        <p:nvGrpSpPr>
          <p:cNvPr id="5" name="Group 4">
            <a:extLst>
              <a:ext uri="{FF2B5EF4-FFF2-40B4-BE49-F238E27FC236}">
                <a16:creationId xmlns:a16="http://schemas.microsoft.com/office/drawing/2014/main" id="{23D39421-2E9A-13CF-A873-7B152F3C9249}"/>
              </a:ext>
            </a:extLst>
          </p:cNvPr>
          <p:cNvGrpSpPr/>
          <p:nvPr/>
        </p:nvGrpSpPr>
        <p:grpSpPr>
          <a:xfrm>
            <a:off x="518209" y="7521470"/>
            <a:ext cx="13589661" cy="704888"/>
            <a:chOff x="0" y="7524712"/>
            <a:chExt cx="13589661" cy="704888"/>
          </a:xfrm>
        </p:grpSpPr>
        <p:pic>
          <p:nvPicPr>
            <p:cNvPr id="6" name="Google Shape;211;p7">
              <a:extLst>
                <a:ext uri="{FF2B5EF4-FFF2-40B4-BE49-F238E27FC236}">
                  <a16:creationId xmlns:a16="http://schemas.microsoft.com/office/drawing/2014/main" id="{3AE8C2DE-5E54-7C8E-0B2D-5B6F202F4D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AB161A3D-9A93-355F-446C-DCC69B777E9E}"/>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9FFC52AE-14AF-30C3-C611-9C95EBF8A763}"/>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839932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6" name="Shape 2"/>
          <p:cNvSpPr/>
          <p:nvPr/>
        </p:nvSpPr>
        <p:spPr>
          <a:xfrm>
            <a:off x="701635" y="2135755"/>
            <a:ext cx="8141151" cy="1506617"/>
          </a:xfrm>
          <a:prstGeom prst="roundRect">
            <a:avLst>
              <a:gd name="adj" fmla="val 5589"/>
            </a:avLst>
          </a:prstGeom>
          <a:solidFill>
            <a:srgbClr val="CCEEFF"/>
          </a:solidFill>
          <a:ln w="7620">
            <a:solidFill>
              <a:srgbClr val="B2D4E5"/>
            </a:solidFill>
            <a:prstDash val="solid"/>
          </a:ln>
        </p:spPr>
        <p:txBody>
          <a:bodyPr/>
          <a:lstStyle/>
          <a:p>
            <a:endParaRPr lang="en-US" dirty="0"/>
          </a:p>
        </p:txBody>
      </p:sp>
      <p:sp>
        <p:nvSpPr>
          <p:cNvPr id="9" name="Shape 5"/>
          <p:cNvSpPr/>
          <p:nvPr/>
        </p:nvSpPr>
        <p:spPr>
          <a:xfrm>
            <a:off x="701635" y="4250186"/>
            <a:ext cx="8141151" cy="2055656"/>
          </a:xfrm>
          <a:prstGeom prst="roundRect">
            <a:avLst>
              <a:gd name="adj" fmla="val 2433"/>
            </a:avLst>
          </a:prstGeom>
          <a:solidFill>
            <a:srgbClr val="CCEEFF"/>
          </a:solidFill>
          <a:ln w="7620">
            <a:solidFill>
              <a:srgbClr val="B2D4E5"/>
            </a:solidFill>
            <a:prstDash val="solid"/>
          </a:ln>
        </p:spPr>
        <p:txBody>
          <a:bodyPr/>
          <a:lstStyle/>
          <a:p>
            <a:endParaRPr lang="en-US"/>
          </a:p>
        </p:txBody>
      </p:sp>
      <p:sp>
        <p:nvSpPr>
          <p:cNvPr id="21" name="Text 1">
            <a:extLst>
              <a:ext uri="{FF2B5EF4-FFF2-40B4-BE49-F238E27FC236}">
                <a16:creationId xmlns:a16="http://schemas.microsoft.com/office/drawing/2014/main" id="{76A69BBD-F5D4-43BC-A042-CE8BE52CB954}"/>
              </a:ext>
            </a:extLst>
          </p:cNvPr>
          <p:cNvSpPr/>
          <p:nvPr/>
        </p:nvSpPr>
        <p:spPr>
          <a:xfrm>
            <a:off x="701635" y="662583"/>
            <a:ext cx="6480810" cy="809982"/>
          </a:xfrm>
          <a:prstGeom prst="rect">
            <a:avLst/>
          </a:prstGeom>
          <a:noFill/>
          <a:ln/>
        </p:spPr>
        <p:txBody>
          <a:bodyPr wrap="none" rtlCol="0" anchor="t"/>
          <a:lstStyle/>
          <a:p>
            <a:pPr>
              <a:lnSpc>
                <a:spcPts val="6379"/>
              </a:lnSpc>
            </a:pPr>
            <a:r>
              <a:rPr lang="en-US" sz="3500" b="1" dirty="0">
                <a:solidFill>
                  <a:srgbClr val="272525"/>
                </a:solidFill>
                <a:latin typeface="Arial" panose="020B0604020202020204" pitchFamily="34" charset="0"/>
                <a:ea typeface="Petrona" pitchFamily="34" charset="-122"/>
                <a:cs typeface="Arial" panose="020B0604020202020204" pitchFamily="34" charset="0"/>
              </a:rPr>
              <a:t>Specific &amp;</a:t>
            </a:r>
            <a:r>
              <a:rPr lang="en-US" sz="3500" b="1" dirty="0">
                <a:solidFill>
                  <a:srgbClr val="000000"/>
                </a:solidFill>
                <a:latin typeface="Arial" panose="020B0604020202020204" pitchFamily="34" charset="0"/>
                <a:ea typeface="Petrona" pitchFamily="34" charset="-122"/>
                <a:cs typeface="Arial" panose="020B0604020202020204" pitchFamily="34" charset="0"/>
              </a:rPr>
              <a:t> </a:t>
            </a:r>
            <a:r>
              <a:rPr lang="en-US" sz="3500" b="1" dirty="0">
                <a:solidFill>
                  <a:srgbClr val="272525"/>
                </a:solidFill>
                <a:latin typeface="Arial" panose="020B0604020202020204" pitchFamily="34" charset="0"/>
                <a:ea typeface="Petrona" pitchFamily="34" charset="-122"/>
                <a:cs typeface="Arial" panose="020B0604020202020204" pitchFamily="34" charset="0"/>
              </a:rPr>
              <a:t>Sub Objectives</a:t>
            </a:r>
            <a:endParaRPr lang="en-US" sz="3500" dirty="0">
              <a:latin typeface="Arial" panose="020B0604020202020204" pitchFamily="34" charset="0"/>
              <a:cs typeface="Arial" panose="020B0604020202020204" pitchFamily="34" charset="0"/>
            </a:endParaRPr>
          </a:p>
          <a:p>
            <a:pPr>
              <a:lnSpc>
                <a:spcPts val="6379"/>
              </a:lnSpc>
            </a:pPr>
            <a:endParaRPr lang="en-US" sz="4100" dirty="0"/>
          </a:p>
        </p:txBody>
      </p:sp>
      <p:sp>
        <p:nvSpPr>
          <p:cNvPr id="22" name="Google Shape;769;p25">
            <a:extLst>
              <a:ext uri="{FF2B5EF4-FFF2-40B4-BE49-F238E27FC236}">
                <a16:creationId xmlns:a16="http://schemas.microsoft.com/office/drawing/2014/main" id="{B2D34876-ED22-4825-91AE-07CB58405126}"/>
              </a:ext>
            </a:extLst>
          </p:cNvPr>
          <p:cNvSpPr txBox="1"/>
          <p:nvPr/>
        </p:nvSpPr>
        <p:spPr>
          <a:xfrm>
            <a:off x="993445" y="2739195"/>
            <a:ext cx="7741763" cy="775597"/>
          </a:xfrm>
          <a:prstGeom prst="rect">
            <a:avLst/>
          </a:prstGeom>
          <a:noFill/>
          <a:ln>
            <a:noFill/>
          </a:ln>
        </p:spPr>
        <p:txBody>
          <a:bodyPr spcFirstLastPara="1" wrap="square" lIns="0" tIns="0" rIns="0" bIns="0" anchor="t" anchorCtr="0">
            <a:spAutoFit/>
          </a:bodyPr>
          <a:lstStyle/>
          <a:p>
            <a:pPr lvl="0">
              <a:lnSpc>
                <a:spcPct val="139964"/>
              </a:lnSpc>
            </a:pPr>
            <a:r>
              <a:rPr lang="en-US" dirty="0"/>
              <a:t> To develop a system for image acquisition and object recognition specifically for archaeological artifacts.</a:t>
            </a:r>
            <a:endParaRPr sz="2000" dirty="0">
              <a:cs typeface="Arial" panose="020B0604020202020204" pitchFamily="34" charset="0"/>
              <a:sym typeface="Open Sans"/>
            </a:endParaRPr>
          </a:p>
        </p:txBody>
      </p:sp>
      <p:sp>
        <p:nvSpPr>
          <p:cNvPr id="23" name="Google Shape;769;p25">
            <a:extLst>
              <a:ext uri="{FF2B5EF4-FFF2-40B4-BE49-F238E27FC236}">
                <a16:creationId xmlns:a16="http://schemas.microsoft.com/office/drawing/2014/main" id="{7E7BF74A-91FF-4FB8-B633-A449C78BA923}"/>
              </a:ext>
            </a:extLst>
          </p:cNvPr>
          <p:cNvSpPr txBox="1"/>
          <p:nvPr/>
        </p:nvSpPr>
        <p:spPr>
          <a:xfrm>
            <a:off x="993446" y="4873115"/>
            <a:ext cx="7448918" cy="1493229"/>
          </a:xfrm>
          <a:prstGeom prst="rect">
            <a:avLst/>
          </a:prstGeom>
          <a:noFill/>
          <a:ln>
            <a:noFill/>
          </a:ln>
        </p:spPr>
        <p:txBody>
          <a:bodyPr spcFirstLastPara="1" wrap="square" lIns="0" tIns="0" rIns="0" bIns="0" anchor="t" anchorCtr="0">
            <a:spAutoFit/>
          </a:bodyPr>
          <a:lstStyle/>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 To improve image quality and consistency under different conditions.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To enhance feature detection accuracy for diverse object types.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To integrate recognition algorithms with historical data for contextual analysis.</a:t>
            </a:r>
          </a:p>
        </p:txBody>
      </p:sp>
      <p:sp>
        <p:nvSpPr>
          <p:cNvPr id="24" name="Google Shape;769;p25">
            <a:extLst>
              <a:ext uri="{FF2B5EF4-FFF2-40B4-BE49-F238E27FC236}">
                <a16:creationId xmlns:a16="http://schemas.microsoft.com/office/drawing/2014/main" id="{E30D50C1-3C45-442D-AFB2-220EBCEF92DF}"/>
              </a:ext>
            </a:extLst>
          </p:cNvPr>
          <p:cNvSpPr txBox="1"/>
          <p:nvPr/>
        </p:nvSpPr>
        <p:spPr>
          <a:xfrm>
            <a:off x="993446" y="2170610"/>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Specific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sp>
        <p:nvSpPr>
          <p:cNvPr id="25" name="Google Shape;769;p25">
            <a:extLst>
              <a:ext uri="{FF2B5EF4-FFF2-40B4-BE49-F238E27FC236}">
                <a16:creationId xmlns:a16="http://schemas.microsoft.com/office/drawing/2014/main" id="{FA517448-2893-42FB-87A6-6727FEAA3549}"/>
              </a:ext>
            </a:extLst>
          </p:cNvPr>
          <p:cNvSpPr txBox="1"/>
          <p:nvPr/>
        </p:nvSpPr>
        <p:spPr>
          <a:xfrm>
            <a:off x="988744" y="4298561"/>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Sub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pic>
        <p:nvPicPr>
          <p:cNvPr id="18" name="Picture 17" descr="A stone carving of two people&#10;&#10;Description automatically generated">
            <a:extLst>
              <a:ext uri="{FF2B5EF4-FFF2-40B4-BE49-F238E27FC236}">
                <a16:creationId xmlns:a16="http://schemas.microsoft.com/office/drawing/2014/main" id="{63A2A0F1-E392-0CED-0BFD-5A59FCFD304F}"/>
              </a:ext>
            </a:extLst>
          </p:cNvPr>
          <p:cNvPicPr>
            <a:picLocks noChangeAspect="1"/>
          </p:cNvPicPr>
          <p:nvPr/>
        </p:nvPicPr>
        <p:blipFill>
          <a:blip r:embed="rId4">
            <a:alphaModFix/>
          </a:blip>
          <a:stretch>
            <a:fillRect/>
          </a:stretch>
        </p:blipFill>
        <p:spPr>
          <a:xfrm>
            <a:off x="9161092" y="0"/>
            <a:ext cx="5469308" cy="8229600"/>
          </a:xfrm>
          <a:prstGeom prst="rect">
            <a:avLst/>
          </a:prstGeom>
        </p:spPr>
      </p:pic>
      <p:grpSp>
        <p:nvGrpSpPr>
          <p:cNvPr id="5" name="Group 4">
            <a:extLst>
              <a:ext uri="{FF2B5EF4-FFF2-40B4-BE49-F238E27FC236}">
                <a16:creationId xmlns:a16="http://schemas.microsoft.com/office/drawing/2014/main" id="{83A4E660-67D5-DF10-16F9-2F082596233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54663EF-8287-86EA-4858-5B27AFD4FB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0EB72379-745C-E9C1-C51B-F76ED1C1774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F9AA86BC-23E1-4F45-D1DC-8721C970FF6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35732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sp>
        <p:nvSpPr>
          <p:cNvPr id="5" name="Text 1"/>
          <p:cNvSpPr/>
          <p:nvPr/>
        </p:nvSpPr>
        <p:spPr>
          <a:xfrm>
            <a:off x="621625" y="923330"/>
            <a:ext cx="5717143" cy="582811"/>
          </a:xfrm>
          <a:prstGeom prst="rect">
            <a:avLst/>
          </a:prstGeom>
          <a:noFill/>
          <a:ln/>
        </p:spPr>
        <p:txBody>
          <a:bodyPr wrap="none" rtlCol="0" anchor="t"/>
          <a:lstStyle/>
          <a:p>
            <a:pPr marL="0" indent="0">
              <a:lnSpc>
                <a:spcPts val="4590"/>
              </a:lnSpc>
              <a:buNone/>
            </a:pPr>
            <a:r>
              <a:rPr lang="en-US" sz="3672" b="1" dirty="0">
                <a:solidFill>
                  <a:srgbClr val="000000"/>
                </a:solidFill>
                <a:latin typeface="Petrona" pitchFamily="34" charset="0"/>
                <a:ea typeface="Petrona" pitchFamily="34" charset="-122"/>
                <a:cs typeface="Petrona" pitchFamily="34" charset="-120"/>
              </a:rPr>
              <a:t>Proposed System Overview</a:t>
            </a:r>
            <a:endParaRPr lang="en-US" sz="3672" dirty="0"/>
          </a:p>
        </p:txBody>
      </p:sp>
      <p:sp>
        <p:nvSpPr>
          <p:cNvPr id="6" name="Shape 2"/>
          <p:cNvSpPr/>
          <p:nvPr/>
        </p:nvSpPr>
        <p:spPr>
          <a:xfrm>
            <a:off x="876538" y="1772483"/>
            <a:ext cx="22860" cy="5533787"/>
          </a:xfrm>
          <a:prstGeom prst="roundRect">
            <a:avLst>
              <a:gd name="adj" fmla="val 326374"/>
            </a:avLst>
          </a:prstGeom>
          <a:solidFill>
            <a:srgbClr val="B2D4E5"/>
          </a:solidFill>
          <a:ln/>
        </p:spPr>
        <p:txBody>
          <a:bodyPr/>
          <a:lstStyle/>
          <a:p>
            <a:endParaRPr lang="en-US"/>
          </a:p>
        </p:txBody>
      </p:sp>
      <p:sp>
        <p:nvSpPr>
          <p:cNvPr id="7" name="Shape 3"/>
          <p:cNvSpPr/>
          <p:nvPr/>
        </p:nvSpPr>
        <p:spPr>
          <a:xfrm>
            <a:off x="1064895" y="2160627"/>
            <a:ext cx="621625" cy="22860"/>
          </a:xfrm>
          <a:prstGeom prst="roundRect">
            <a:avLst>
              <a:gd name="adj" fmla="val 326374"/>
            </a:avLst>
          </a:prstGeom>
          <a:solidFill>
            <a:srgbClr val="B2D4E5"/>
          </a:solidFill>
          <a:ln/>
        </p:spPr>
        <p:txBody>
          <a:bodyPr/>
          <a:lstStyle/>
          <a:p>
            <a:endParaRPr lang="en-US"/>
          </a:p>
        </p:txBody>
      </p:sp>
      <p:sp>
        <p:nvSpPr>
          <p:cNvPr id="8" name="Shape 4"/>
          <p:cNvSpPr/>
          <p:nvPr/>
        </p:nvSpPr>
        <p:spPr>
          <a:xfrm>
            <a:off x="688181" y="1972270"/>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9" name="Text 5"/>
          <p:cNvSpPr/>
          <p:nvPr/>
        </p:nvSpPr>
        <p:spPr>
          <a:xfrm>
            <a:off x="828080" y="2032159"/>
            <a:ext cx="119777"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1</a:t>
            </a:r>
            <a:endParaRPr lang="en-US" sz="2203" dirty="0"/>
          </a:p>
        </p:txBody>
      </p:sp>
      <p:sp>
        <p:nvSpPr>
          <p:cNvPr id="10" name="Text 6"/>
          <p:cNvSpPr/>
          <p:nvPr/>
        </p:nvSpPr>
        <p:spPr>
          <a:xfrm>
            <a:off x="1864876" y="1950006"/>
            <a:ext cx="2331482" cy="291346"/>
          </a:xfrm>
          <a:prstGeom prst="rect">
            <a:avLst/>
          </a:prstGeom>
          <a:noFill/>
          <a:ln/>
        </p:spPr>
        <p:txBody>
          <a:bodyPr wrap="none" rtlCol="0" anchor="t"/>
          <a:lstStyle/>
          <a:p>
            <a:pPr marL="0" indent="0" algn="l">
              <a:lnSpc>
                <a:spcPts val="2295"/>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Image Acquisition</a:t>
            </a:r>
            <a:endParaRPr lang="en-US" sz="1836" b="1" dirty="0"/>
          </a:p>
        </p:txBody>
      </p:sp>
      <p:sp>
        <p:nvSpPr>
          <p:cNvPr id="11" name="Text 7"/>
          <p:cNvSpPr/>
          <p:nvPr/>
        </p:nvSpPr>
        <p:spPr>
          <a:xfrm>
            <a:off x="1864876" y="2347913"/>
            <a:ext cx="6657499" cy="568404"/>
          </a:xfrm>
          <a:prstGeom prst="rect">
            <a:avLst/>
          </a:prstGeom>
          <a:noFill/>
          <a:ln/>
        </p:spPr>
        <p:txBody>
          <a:bodyPr wrap="square" rtlCol="0" anchor="t"/>
          <a:lstStyle/>
          <a:p>
            <a:pPr marL="0" indent="0" algn="l">
              <a:lnSpc>
                <a:spcPts val="2238"/>
              </a:lnSpc>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capturing high-quality 2D images of the archaeological object using a mobile device.</a:t>
            </a:r>
            <a:endParaRPr lang="en-US" sz="1399" dirty="0"/>
          </a:p>
        </p:txBody>
      </p:sp>
      <p:sp>
        <p:nvSpPr>
          <p:cNvPr id="12" name="Shape 8"/>
          <p:cNvSpPr/>
          <p:nvPr/>
        </p:nvSpPr>
        <p:spPr>
          <a:xfrm>
            <a:off x="1064895" y="3659505"/>
            <a:ext cx="621625" cy="22860"/>
          </a:xfrm>
          <a:prstGeom prst="roundRect">
            <a:avLst>
              <a:gd name="adj" fmla="val 326374"/>
            </a:avLst>
          </a:prstGeom>
          <a:solidFill>
            <a:srgbClr val="B2D4E5"/>
          </a:solidFill>
          <a:ln/>
        </p:spPr>
        <p:txBody>
          <a:bodyPr/>
          <a:lstStyle/>
          <a:p>
            <a:endParaRPr lang="en-US"/>
          </a:p>
        </p:txBody>
      </p:sp>
      <p:sp>
        <p:nvSpPr>
          <p:cNvPr id="13" name="Shape 9"/>
          <p:cNvSpPr/>
          <p:nvPr/>
        </p:nvSpPr>
        <p:spPr>
          <a:xfrm>
            <a:off x="688181" y="3471148"/>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4" name="Text 10"/>
          <p:cNvSpPr/>
          <p:nvPr/>
        </p:nvSpPr>
        <p:spPr>
          <a:xfrm>
            <a:off x="808673" y="3531037"/>
            <a:ext cx="158591"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2</a:t>
            </a:r>
            <a:endParaRPr lang="en-US" sz="2203" dirty="0"/>
          </a:p>
        </p:txBody>
      </p:sp>
      <p:sp>
        <p:nvSpPr>
          <p:cNvPr id="15" name="Text 11"/>
          <p:cNvSpPr/>
          <p:nvPr/>
        </p:nvSpPr>
        <p:spPr>
          <a:xfrm>
            <a:off x="1864876" y="3448883"/>
            <a:ext cx="2331482" cy="291346"/>
          </a:xfrm>
          <a:prstGeom prst="rect">
            <a:avLst/>
          </a:prstGeom>
          <a:noFill/>
          <a:ln/>
        </p:spPr>
        <p:txBody>
          <a:bodyPr wrap="none" rtlCol="0" anchor="t"/>
          <a:lstStyle/>
          <a:p>
            <a:pPr marL="0" indent="0" algn="l">
              <a:lnSpc>
                <a:spcPts val="2238"/>
              </a:lnSpc>
              <a:buNone/>
            </a:pPr>
            <a:r>
              <a:rPr lang="en-US" sz="1800" b="1" dirty="0">
                <a:effectLst/>
                <a:latin typeface="Aptos" panose="020B0004020202020204" pitchFamily="34" charset="0"/>
                <a:ea typeface="Aptos" panose="020B0004020202020204" pitchFamily="34" charset="0"/>
                <a:cs typeface="Times New Roman" panose="02020603050405020304" pitchFamily="18" charset="0"/>
              </a:rPr>
              <a:t>Image Preprocessing </a:t>
            </a:r>
            <a:endParaRPr lang="en-US" sz="2000" b="1" dirty="0"/>
          </a:p>
        </p:txBody>
      </p:sp>
      <p:sp>
        <p:nvSpPr>
          <p:cNvPr id="16" name="Text 12"/>
          <p:cNvSpPr/>
          <p:nvPr/>
        </p:nvSpPr>
        <p:spPr>
          <a:xfrm>
            <a:off x="1864876" y="3846790"/>
            <a:ext cx="6657499" cy="568404"/>
          </a:xfrm>
          <a:prstGeom prst="rect">
            <a:avLst/>
          </a:prstGeom>
          <a:noFill/>
          <a:ln/>
        </p:spPr>
        <p:txBody>
          <a:bodyPr wrap="square" rtlCol="0" anchor="t"/>
          <a:lstStyle/>
          <a:p>
            <a:pPr marL="0" indent="0" algn="l">
              <a:lnSpc>
                <a:spcPts val="2238"/>
              </a:lnSpc>
              <a:buNone/>
            </a:pPr>
            <a:r>
              <a:rPr lang="en-US" dirty="0"/>
              <a:t>Images are processed for noise reduction and enhancement.</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17" name="Shape 13"/>
          <p:cNvSpPr/>
          <p:nvPr/>
        </p:nvSpPr>
        <p:spPr>
          <a:xfrm>
            <a:off x="1064895" y="5158383"/>
            <a:ext cx="621625" cy="22860"/>
          </a:xfrm>
          <a:prstGeom prst="roundRect">
            <a:avLst>
              <a:gd name="adj" fmla="val 326374"/>
            </a:avLst>
          </a:prstGeom>
          <a:solidFill>
            <a:srgbClr val="B2D4E5"/>
          </a:solidFill>
          <a:ln/>
        </p:spPr>
        <p:txBody>
          <a:bodyPr/>
          <a:lstStyle/>
          <a:p>
            <a:endParaRPr lang="en-US"/>
          </a:p>
        </p:txBody>
      </p:sp>
      <p:sp>
        <p:nvSpPr>
          <p:cNvPr id="18" name="Shape 14"/>
          <p:cNvSpPr/>
          <p:nvPr/>
        </p:nvSpPr>
        <p:spPr>
          <a:xfrm>
            <a:off x="688181" y="4970026"/>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19" name="Text 15"/>
          <p:cNvSpPr/>
          <p:nvPr/>
        </p:nvSpPr>
        <p:spPr>
          <a:xfrm>
            <a:off x="808792" y="5029914"/>
            <a:ext cx="158353"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3</a:t>
            </a:r>
            <a:endParaRPr lang="en-US" sz="2203" dirty="0"/>
          </a:p>
        </p:txBody>
      </p:sp>
      <p:sp>
        <p:nvSpPr>
          <p:cNvPr id="20" name="Text 16"/>
          <p:cNvSpPr/>
          <p:nvPr/>
        </p:nvSpPr>
        <p:spPr>
          <a:xfrm>
            <a:off x="1864876" y="4947761"/>
            <a:ext cx="2331482" cy="291346"/>
          </a:xfrm>
          <a:prstGeom prst="rect">
            <a:avLst/>
          </a:prstGeom>
          <a:noFill/>
          <a:ln/>
        </p:spPr>
        <p:txBody>
          <a:bodyPr wrap="none" rtlCol="0" anchor="t"/>
          <a:lstStyle/>
          <a:p>
            <a:pPr marL="0" indent="0" algn="l">
              <a:lnSpc>
                <a:spcPts val="2238"/>
              </a:lnSpc>
              <a:buNone/>
            </a:pPr>
            <a:r>
              <a:rPr lang="en-US" b="1" dirty="0"/>
              <a:t>Object Recognition</a:t>
            </a:r>
            <a:endParaRPr lang="en-US" sz="2000" b="1" dirty="0"/>
          </a:p>
        </p:txBody>
      </p:sp>
      <p:sp>
        <p:nvSpPr>
          <p:cNvPr id="21" name="Text 17"/>
          <p:cNvSpPr/>
          <p:nvPr/>
        </p:nvSpPr>
        <p:spPr>
          <a:xfrm>
            <a:off x="1864876" y="5345668"/>
            <a:ext cx="6657499" cy="284202"/>
          </a:xfrm>
          <a:prstGeom prst="rect">
            <a:avLst/>
          </a:prstGeom>
          <a:noFill/>
          <a:ln/>
        </p:spPr>
        <p:txBody>
          <a:bodyPr wrap="none" rtlCol="0" anchor="t"/>
          <a:lstStyle/>
          <a:p>
            <a:pPr>
              <a:lnSpc>
                <a:spcPts val="2238"/>
              </a:lnSpc>
            </a:pPr>
            <a:r>
              <a:rPr lang="en-US" dirty="0"/>
              <a:t>Key features of the objects are identified using advanced algorithms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sz="1399" dirty="0"/>
          </a:p>
        </p:txBody>
      </p:sp>
      <p:sp>
        <p:nvSpPr>
          <p:cNvPr id="22" name="Shape 18"/>
          <p:cNvSpPr/>
          <p:nvPr/>
        </p:nvSpPr>
        <p:spPr>
          <a:xfrm>
            <a:off x="1064895" y="6373058"/>
            <a:ext cx="621625" cy="22860"/>
          </a:xfrm>
          <a:prstGeom prst="roundRect">
            <a:avLst>
              <a:gd name="adj" fmla="val 326374"/>
            </a:avLst>
          </a:prstGeom>
          <a:solidFill>
            <a:srgbClr val="B2D4E5"/>
          </a:solidFill>
          <a:ln/>
        </p:spPr>
        <p:txBody>
          <a:bodyPr/>
          <a:lstStyle/>
          <a:p>
            <a:endParaRPr lang="en-US"/>
          </a:p>
        </p:txBody>
      </p:sp>
      <p:sp>
        <p:nvSpPr>
          <p:cNvPr id="23" name="Shape 19"/>
          <p:cNvSpPr/>
          <p:nvPr/>
        </p:nvSpPr>
        <p:spPr>
          <a:xfrm>
            <a:off x="688181" y="6184702"/>
            <a:ext cx="399574" cy="399574"/>
          </a:xfrm>
          <a:prstGeom prst="roundRect">
            <a:avLst>
              <a:gd name="adj" fmla="val 18672"/>
            </a:avLst>
          </a:prstGeom>
          <a:solidFill>
            <a:srgbClr val="CCEEFF"/>
          </a:solidFill>
          <a:ln w="7620">
            <a:solidFill>
              <a:srgbClr val="B2D4E5"/>
            </a:solidFill>
            <a:prstDash val="solid"/>
          </a:ln>
        </p:spPr>
        <p:txBody>
          <a:bodyPr/>
          <a:lstStyle/>
          <a:p>
            <a:endParaRPr lang="en-US"/>
          </a:p>
        </p:txBody>
      </p:sp>
      <p:sp>
        <p:nvSpPr>
          <p:cNvPr id="24" name="Text 20"/>
          <p:cNvSpPr/>
          <p:nvPr/>
        </p:nvSpPr>
        <p:spPr>
          <a:xfrm>
            <a:off x="812483" y="6244590"/>
            <a:ext cx="150852" cy="279797"/>
          </a:xfrm>
          <a:prstGeom prst="rect">
            <a:avLst/>
          </a:prstGeom>
          <a:noFill/>
          <a:ln/>
        </p:spPr>
        <p:txBody>
          <a:bodyPr wrap="none" rtlCol="0" anchor="t"/>
          <a:lstStyle/>
          <a:p>
            <a:pPr marL="0" indent="0" algn="ctr">
              <a:lnSpc>
                <a:spcPts val="2203"/>
              </a:lnSpc>
              <a:buNone/>
            </a:pPr>
            <a:r>
              <a:rPr lang="en-US" sz="2203" b="1" dirty="0">
                <a:solidFill>
                  <a:srgbClr val="272525"/>
                </a:solidFill>
                <a:latin typeface="Petrona" pitchFamily="34" charset="0"/>
                <a:ea typeface="Petrona" pitchFamily="34" charset="-122"/>
                <a:cs typeface="Petrona" pitchFamily="34" charset="-120"/>
              </a:rPr>
              <a:t>4</a:t>
            </a:r>
            <a:endParaRPr lang="en-US" sz="2203" dirty="0"/>
          </a:p>
        </p:txBody>
      </p:sp>
      <p:sp>
        <p:nvSpPr>
          <p:cNvPr id="25" name="Text 21"/>
          <p:cNvSpPr/>
          <p:nvPr/>
        </p:nvSpPr>
        <p:spPr>
          <a:xfrm>
            <a:off x="1864876" y="6162437"/>
            <a:ext cx="2449354" cy="291346"/>
          </a:xfrm>
          <a:prstGeom prst="rect">
            <a:avLst/>
          </a:prstGeom>
          <a:noFill/>
          <a:ln/>
        </p:spPr>
        <p:txBody>
          <a:bodyPr wrap="none" rtlCol="0" anchor="t"/>
          <a:lstStyle/>
          <a:p>
            <a:pPr marL="0" indent="0" algn="l">
              <a:lnSpc>
                <a:spcPts val="2238"/>
              </a:lnSpc>
              <a:buNone/>
            </a:pPr>
            <a:r>
              <a:rPr lang="en-US" b="1" dirty="0"/>
              <a:t>Output:</a:t>
            </a:r>
            <a:endParaRPr lang="en-US" sz="2000" b="1" dirty="0"/>
          </a:p>
        </p:txBody>
      </p:sp>
      <p:sp>
        <p:nvSpPr>
          <p:cNvPr id="26" name="Text 22"/>
          <p:cNvSpPr/>
          <p:nvPr/>
        </p:nvSpPr>
        <p:spPr>
          <a:xfrm>
            <a:off x="1864876" y="6560344"/>
            <a:ext cx="6657499" cy="568404"/>
          </a:xfrm>
          <a:prstGeom prst="rect">
            <a:avLst/>
          </a:prstGeom>
          <a:noFill/>
          <a:ln/>
        </p:spPr>
        <p:txBody>
          <a:bodyPr wrap="square" rtlCol="0" anchor="t"/>
          <a:lstStyle/>
          <a:p>
            <a:pPr>
              <a:lnSpc>
                <a:spcPts val="2238"/>
              </a:lnSpc>
            </a:pPr>
            <a:r>
              <a:rPr lang="en-US" dirty="0"/>
              <a:t>The detected objects are outputted for further use and allow user interaction with the system for viewing and managing detected objects.</a:t>
            </a:r>
            <a:endParaRPr lang="en-US" sz="1399" dirty="0"/>
          </a:p>
        </p:txBody>
      </p:sp>
      <p:pic>
        <p:nvPicPr>
          <p:cNvPr id="31" name="Picture 30" descr="A cell phone with a screen on the screen&#10;&#10;Description automatically generated">
            <a:extLst>
              <a:ext uri="{FF2B5EF4-FFF2-40B4-BE49-F238E27FC236}">
                <a16:creationId xmlns:a16="http://schemas.microsoft.com/office/drawing/2014/main" id="{D1C4D9F1-43A4-802E-CDDC-10E5A5D15AC5}"/>
              </a:ext>
            </a:extLst>
          </p:cNvPr>
          <p:cNvPicPr>
            <a:picLocks noChangeAspect="1"/>
          </p:cNvPicPr>
          <p:nvPr/>
        </p:nvPicPr>
        <p:blipFill>
          <a:blip r:embed="rId4"/>
          <a:stretch>
            <a:fillRect/>
          </a:stretch>
        </p:blipFill>
        <p:spPr>
          <a:xfrm>
            <a:off x="8910038" y="0"/>
            <a:ext cx="5720362" cy="8255556"/>
          </a:xfrm>
          <a:prstGeom prst="rect">
            <a:avLst/>
          </a:prstGeom>
        </p:spPr>
      </p:pic>
      <p:grpSp>
        <p:nvGrpSpPr>
          <p:cNvPr id="27" name="Group 26">
            <a:extLst>
              <a:ext uri="{FF2B5EF4-FFF2-40B4-BE49-F238E27FC236}">
                <a16:creationId xmlns:a16="http://schemas.microsoft.com/office/drawing/2014/main" id="{3F733303-9C95-407E-C09D-B217371191E4}"/>
              </a:ext>
            </a:extLst>
          </p:cNvPr>
          <p:cNvGrpSpPr/>
          <p:nvPr/>
        </p:nvGrpSpPr>
        <p:grpSpPr>
          <a:xfrm>
            <a:off x="520369" y="7521470"/>
            <a:ext cx="13589661" cy="704888"/>
            <a:chOff x="0" y="7524712"/>
            <a:chExt cx="13589661" cy="704888"/>
          </a:xfrm>
        </p:grpSpPr>
        <p:pic>
          <p:nvPicPr>
            <p:cNvPr id="32" name="Google Shape;211;p7">
              <a:extLst>
                <a:ext uri="{FF2B5EF4-FFF2-40B4-BE49-F238E27FC236}">
                  <a16:creationId xmlns:a16="http://schemas.microsoft.com/office/drawing/2014/main" id="{C0D514AF-7B98-0847-BE91-1977B2EECAA1}"/>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33" name="Rectangle 32">
              <a:extLst>
                <a:ext uri="{FF2B5EF4-FFF2-40B4-BE49-F238E27FC236}">
                  <a16:creationId xmlns:a16="http://schemas.microsoft.com/office/drawing/2014/main" id="{C1903821-2149-A6BA-0D90-9FF630D6951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34" name="Google Shape;214;p7">
              <a:extLst>
                <a:ext uri="{FF2B5EF4-FFF2-40B4-BE49-F238E27FC236}">
                  <a16:creationId xmlns:a16="http://schemas.microsoft.com/office/drawing/2014/main" id="{BDA731FB-689B-67E9-324A-59B6AB74A974}"/>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583635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524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System Diagram</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2" name="Picture 11" descr="A person with headphones and headset&#10;&#10;Description automatically generated">
            <a:extLst>
              <a:ext uri="{FF2B5EF4-FFF2-40B4-BE49-F238E27FC236}">
                <a16:creationId xmlns:a16="http://schemas.microsoft.com/office/drawing/2014/main" id="{502316E2-2C74-14AA-EF31-81E5425B0F1B}"/>
              </a:ext>
            </a:extLst>
          </p:cNvPr>
          <p:cNvPicPr>
            <a:picLocks noChangeAspect="1"/>
          </p:cNvPicPr>
          <p:nvPr/>
        </p:nvPicPr>
        <p:blipFill>
          <a:blip r:embed="rId5"/>
          <a:stretch>
            <a:fillRect/>
          </a:stretch>
        </p:blipFill>
        <p:spPr>
          <a:xfrm>
            <a:off x="1371600" y="1993858"/>
            <a:ext cx="11138276" cy="4795278"/>
          </a:xfrm>
          <a:prstGeom prst="rect">
            <a:avLst/>
          </a:prstGeom>
          <a:ln>
            <a:noFill/>
          </a:ln>
          <a:effectLst>
            <a:softEdge rad="112500"/>
          </a:effectLst>
        </p:spPr>
      </p:pic>
    </p:spTree>
    <p:extLst>
      <p:ext uri="{BB962C8B-B14F-4D97-AF65-F5344CB8AC3E}">
        <p14:creationId xmlns:p14="http://schemas.microsoft.com/office/powerpoint/2010/main" val="3418070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513845"/>
            <a:ext cx="6480810" cy="809982"/>
          </a:xfrm>
          <a:prstGeom prst="rect">
            <a:avLst/>
          </a:prstGeom>
          <a:noFill/>
          <a:ln/>
        </p:spPr>
        <p:txBody>
          <a:bodyPr wrap="none" rtlCol="0" anchor="t"/>
          <a:lstStyle/>
          <a:p>
            <a:pPr marL="0" indent="0">
              <a:lnSpc>
                <a:spcPts val="6379"/>
              </a:lnSpc>
              <a:buNone/>
            </a:pPr>
            <a:endParaRPr lang="en-US" sz="5100" b="1" dirty="0">
              <a:solidFill>
                <a:srgbClr val="242424"/>
              </a:solidFill>
              <a:latin typeface="Petrona"/>
              <a:cs typeface="Arial" panose="020B0604020202020204" pitchFamily="34" charset="0"/>
            </a:endParaRPr>
          </a:p>
        </p:txBody>
      </p:sp>
      <p:sp>
        <p:nvSpPr>
          <p:cNvPr id="5" name="Text 2"/>
          <p:cNvSpPr/>
          <p:nvPr/>
        </p:nvSpPr>
        <p:spPr>
          <a:xfrm>
            <a:off x="864037"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1832308"/>
            <a:ext cx="3240405" cy="405051"/>
          </a:xfrm>
          <a:prstGeom prst="rect">
            <a:avLst/>
          </a:prstGeom>
          <a:noFill/>
          <a:ln/>
        </p:spPr>
        <p:txBody>
          <a:bodyPr wrap="none" rtlCol="0" anchor="t"/>
          <a:lstStyle/>
          <a:p>
            <a:pPr marL="0" indent="0">
              <a:lnSpc>
                <a:spcPts val="3189"/>
              </a:lnSpc>
              <a:buNone/>
            </a:pPr>
            <a:endParaRPr lang="en-US" sz="2552" dirty="0"/>
          </a:p>
        </p:txBody>
      </p:sp>
      <p:sp>
        <p:nvSpPr>
          <p:cNvPr id="15" name="Text 12"/>
          <p:cNvSpPr/>
          <p:nvPr/>
        </p:nvSpPr>
        <p:spPr>
          <a:xfrm>
            <a:off x="8306766" y="918836"/>
            <a:ext cx="4773614" cy="405051"/>
          </a:xfrm>
          <a:prstGeom prst="rect">
            <a:avLst/>
          </a:prstGeom>
          <a:noFill/>
          <a:ln/>
        </p:spPr>
        <p:txBody>
          <a:bodyPr wrap="none" rtlCol="0" anchor="t"/>
          <a:lstStyle/>
          <a:p>
            <a:r>
              <a:rPr lang="en-US" sz="3600" b="1" dirty="0"/>
              <a:t>Technologies and Techniques</a:t>
            </a:r>
            <a:endParaRPr lang="en-US" sz="3600" dirty="0"/>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672859" y="1956188"/>
            <a:ext cx="6262692" cy="3323987"/>
          </a:xfrm>
          <a:prstGeom prst="rect">
            <a:avLst/>
          </a:prstGeom>
          <a:noFill/>
          <a:ln>
            <a:noFill/>
          </a:ln>
        </p:spPr>
        <p:txBody>
          <a:bodyPr spcFirstLastPara="1" wrap="square" lIns="0" tIns="0" rIns="0" bIns="0" anchor="t" anchorCtr="0">
            <a:spAutoFit/>
          </a:bodyPr>
          <a:lstStyle/>
          <a:p>
            <a:pPr rtl="0">
              <a:lnSpc>
                <a:spcPct val="150000"/>
              </a:lnSpc>
              <a:buFont typeface="Arial" panose="020B0604020202020204" pitchFamily="34" charset="0"/>
              <a:buChar char="•"/>
            </a:pPr>
            <a:r>
              <a:rPr lang="en-US" b="1" dirty="0"/>
              <a:t>Data Collection:</a:t>
            </a:r>
            <a:r>
              <a:rPr lang="en-US" dirty="0"/>
              <a:t> Capture images using mobile devices in various environmental conditions.</a:t>
            </a:r>
          </a:p>
          <a:p>
            <a:pPr rtl="0">
              <a:lnSpc>
                <a:spcPct val="150000"/>
              </a:lnSpc>
              <a:buFont typeface="Arial" panose="020B0604020202020204" pitchFamily="34" charset="0"/>
              <a:buChar char="•"/>
            </a:pPr>
            <a:r>
              <a:rPr lang="en-US" b="1" dirty="0"/>
              <a:t>Algorithm Development:</a:t>
            </a:r>
            <a:r>
              <a:rPr lang="en-US" dirty="0"/>
              <a:t> Implement and test image preprocessing, and object recognition algorithms.</a:t>
            </a:r>
          </a:p>
          <a:p>
            <a:pPr rtl="0">
              <a:lnSpc>
                <a:spcPct val="150000"/>
              </a:lnSpc>
              <a:buFont typeface="Arial" panose="020B0604020202020204" pitchFamily="34" charset="0"/>
              <a:buChar char="•"/>
            </a:pPr>
            <a:r>
              <a:rPr lang="en-US" b="1" dirty="0"/>
              <a:t>Model Training:</a:t>
            </a:r>
            <a:r>
              <a:rPr lang="en-US" dirty="0"/>
              <a:t> Train machine learning models using a dataset of archaeological objects.</a:t>
            </a:r>
          </a:p>
          <a:p>
            <a:pPr rtl="0">
              <a:lnSpc>
                <a:spcPct val="150000"/>
              </a:lnSpc>
              <a:buFont typeface="Arial" panose="020B0604020202020204" pitchFamily="34" charset="0"/>
              <a:buChar char="•"/>
            </a:pPr>
            <a:r>
              <a:rPr lang="en-US" b="1" dirty="0"/>
              <a:t>Validation:</a:t>
            </a:r>
            <a:r>
              <a:rPr lang="en-US" dirty="0"/>
              <a:t> Validate the system using a test set of images to ensure accuracy and reliability.</a:t>
            </a:r>
          </a:p>
        </p:txBody>
      </p:sp>
      <p:sp>
        <p:nvSpPr>
          <p:cNvPr id="29" name="Google Shape;796;p27">
            <a:extLst>
              <a:ext uri="{FF2B5EF4-FFF2-40B4-BE49-F238E27FC236}">
                <a16:creationId xmlns:a16="http://schemas.microsoft.com/office/drawing/2014/main" id="{E33B42CD-AB16-48DE-B668-CE1E9F2D8699}"/>
              </a:ext>
            </a:extLst>
          </p:cNvPr>
          <p:cNvSpPr txBox="1"/>
          <p:nvPr/>
        </p:nvSpPr>
        <p:spPr>
          <a:xfrm>
            <a:off x="8389786" y="1929777"/>
            <a:ext cx="5004002" cy="2908489"/>
          </a:xfrm>
          <a:prstGeom prst="rect">
            <a:avLst/>
          </a:prstGeom>
          <a:noFill/>
          <a:ln>
            <a:noFill/>
          </a:ln>
        </p:spPr>
        <p:txBody>
          <a:bodyPr spcFirstLastPara="1" wrap="square" lIns="0" tIns="0" rIns="0" bIns="0" anchor="t" anchorCtr="0">
            <a:spAutoFit/>
          </a:bodyPr>
          <a:lstStyle/>
          <a:p>
            <a:pPr rtl="0">
              <a:lnSpc>
                <a:spcPct val="150000"/>
              </a:lnSpc>
              <a:buFont typeface="Arial" panose="020B0604020202020204" pitchFamily="34" charset="0"/>
              <a:buChar char="•"/>
            </a:pPr>
            <a:r>
              <a:rPr lang="en-US" dirty="0"/>
              <a:t>Programming languages (e.g., Python for machine learning).</a:t>
            </a:r>
          </a:p>
          <a:p>
            <a:pPr rtl="0">
              <a:lnSpc>
                <a:spcPct val="150000"/>
              </a:lnSpc>
              <a:buFont typeface="Arial" panose="020B0604020202020204" pitchFamily="34" charset="0"/>
              <a:buChar char="•"/>
            </a:pPr>
            <a:r>
              <a:rPr lang="en-US" dirty="0"/>
              <a:t>Frameworks and libraries (e.g., TensorFlow, OpenCV).</a:t>
            </a:r>
          </a:p>
          <a:p>
            <a:pPr>
              <a:lnSpc>
                <a:spcPct val="150000"/>
              </a:lnSpc>
              <a:buFont typeface="Arial" panose="020B0604020202020204" pitchFamily="34" charset="0"/>
              <a:buChar char="•"/>
            </a:pPr>
            <a:r>
              <a:rPr lang="en-US" dirty="0"/>
              <a:t> Mobile Integration: TensorFlow Lite for mobile deployment</a:t>
            </a:r>
          </a:p>
          <a:p>
            <a:pPr>
              <a:lnSpc>
                <a:spcPct val="150000"/>
              </a:lnSpc>
              <a:buFont typeface="Arial" panose="020B0604020202020204" pitchFamily="34" charset="0"/>
              <a:buChar char="•"/>
            </a:pPr>
            <a:r>
              <a:rPr lang="en-US" dirty="0"/>
              <a:t>Application Development-React native</a:t>
            </a:r>
          </a:p>
        </p:txBody>
      </p:sp>
      <p:grpSp>
        <p:nvGrpSpPr>
          <p:cNvPr id="10" name="Group 9">
            <a:extLst>
              <a:ext uri="{FF2B5EF4-FFF2-40B4-BE49-F238E27FC236}">
                <a16:creationId xmlns:a16="http://schemas.microsoft.com/office/drawing/2014/main" id="{CB22FF12-386D-D57E-1E16-8F0EAFA6A2D0}"/>
              </a:ext>
            </a:extLst>
          </p:cNvPr>
          <p:cNvGrpSpPr/>
          <p:nvPr/>
        </p:nvGrpSpPr>
        <p:grpSpPr>
          <a:xfrm>
            <a:off x="520369" y="7521470"/>
            <a:ext cx="13589661" cy="704888"/>
            <a:chOff x="0" y="7524712"/>
            <a:chExt cx="13589661" cy="704888"/>
          </a:xfrm>
        </p:grpSpPr>
        <p:pic>
          <p:nvPicPr>
            <p:cNvPr id="16" name="Google Shape;211;p7">
              <a:extLst>
                <a:ext uri="{FF2B5EF4-FFF2-40B4-BE49-F238E27FC236}">
                  <a16:creationId xmlns:a16="http://schemas.microsoft.com/office/drawing/2014/main" id="{AD726AEC-829E-337C-F231-2A3ECD9868E6}"/>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17" name="Rectangle 16">
              <a:extLst>
                <a:ext uri="{FF2B5EF4-FFF2-40B4-BE49-F238E27FC236}">
                  <a16:creationId xmlns:a16="http://schemas.microsoft.com/office/drawing/2014/main" id="{516F1386-D290-E19B-3055-EE4C5085490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18" name="Google Shape;214;p7">
              <a:extLst>
                <a:ext uri="{FF2B5EF4-FFF2-40B4-BE49-F238E27FC236}">
                  <a16:creationId xmlns:a16="http://schemas.microsoft.com/office/drawing/2014/main" id="{5864CBC6-6B36-996F-46BF-46234CDA119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3" name="Text 1">
            <a:extLst>
              <a:ext uri="{FF2B5EF4-FFF2-40B4-BE49-F238E27FC236}">
                <a16:creationId xmlns:a16="http://schemas.microsoft.com/office/drawing/2014/main" id="{70C56C6A-0382-9A3C-2056-7CADFFF72CCE}"/>
              </a:ext>
            </a:extLst>
          </p:cNvPr>
          <p:cNvSpPr/>
          <p:nvPr/>
        </p:nvSpPr>
        <p:spPr>
          <a:xfrm>
            <a:off x="701635" y="662583"/>
            <a:ext cx="6480810" cy="809982"/>
          </a:xfrm>
          <a:prstGeom prst="rect">
            <a:avLst/>
          </a:prstGeom>
          <a:noFill/>
          <a:ln/>
        </p:spPr>
        <p:txBody>
          <a:bodyPr wrap="none" rtlCol="0" anchor="t"/>
          <a:lstStyle/>
          <a:p>
            <a:pPr>
              <a:lnSpc>
                <a:spcPts val="6379"/>
              </a:lnSpc>
            </a:pPr>
            <a:r>
              <a:rPr lang="en-US" sz="4100" b="1" dirty="0"/>
              <a:t>Methodology</a:t>
            </a:r>
          </a:p>
        </p:txBody>
      </p:sp>
    </p:spTree>
    <p:extLst>
      <p:ext uri="{BB962C8B-B14F-4D97-AF65-F5344CB8AC3E}">
        <p14:creationId xmlns:p14="http://schemas.microsoft.com/office/powerpoint/2010/main" val="286051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Completion of the project</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1846659"/>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Public data sets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Previous researches</a:t>
            </a:r>
          </a:p>
          <a:p>
            <a:pPr marL="342900" indent="-342900">
              <a:lnSpc>
                <a:spcPct val="150000"/>
              </a:lnSpc>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Surveys</a:t>
            </a:r>
            <a:endParaRPr lang="en-US" sz="2000" dirty="0">
              <a:solidFill>
                <a:schemeClr val="dk1"/>
              </a:solidFill>
              <a:latin typeface="Open Sans" panose="020B0604020202020204" charset="0"/>
              <a:ea typeface="Open Sans" panose="020B0604020202020204" charset="0"/>
              <a:cs typeface="Open Sans" panose="020B0604020202020204" charset="0"/>
              <a:sym typeface="Calibri"/>
            </a:endParaRPr>
          </a:p>
          <a:p>
            <a:pPr marL="342900" indent="-342900">
              <a:lnSpc>
                <a:spcPct val="150000"/>
              </a:lnSpc>
              <a:buFont typeface="Arial" panose="020B0604020202020204" pitchFamily="34" charset="0"/>
              <a:buChar char="•"/>
            </a:pPr>
            <a:r>
              <a:rPr lang="en-US" sz="2000" dirty="0">
                <a:solidFill>
                  <a:schemeClr val="dk1"/>
                </a:solidFill>
                <a:latin typeface="Open Sans" panose="020B0604020202020204" charset="0"/>
                <a:ea typeface="Open Sans" panose="020B0604020202020204" charset="0"/>
                <a:cs typeface="Open Sans" panose="020B0604020202020204" charset="0"/>
                <a:sym typeface="Calibri"/>
              </a:rPr>
              <a:t>From </a:t>
            </a:r>
            <a:r>
              <a:rPr lang="en-US" sz="2000" dirty="0"/>
              <a:t>Archaeological  </a:t>
            </a:r>
            <a:r>
              <a:rPr lang="en-US" sz="2000" dirty="0">
                <a:solidFill>
                  <a:schemeClr val="dk1"/>
                </a:solidFill>
                <a:latin typeface="Open Sans" panose="020B0604020202020204" charset="0"/>
                <a:ea typeface="Open Sans" panose="020B0604020202020204" charset="0"/>
                <a:cs typeface="Open Sans" panose="020B0604020202020204" charset="0"/>
                <a:sym typeface="Calibri"/>
              </a:rPr>
              <a:t>department</a:t>
            </a:r>
            <a:endParaRPr lang="en-US" sz="2000" dirty="0">
              <a:latin typeface="Open Sans" panose="020B0604020202020204" charset="0"/>
              <a:ea typeface="Open Sans" panose="020B0604020202020204" charset="0"/>
              <a:cs typeface="Open Sans" panose="020B0604020202020204" charset="0"/>
            </a:endParaRP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11723954" cy="430887"/>
          </a:xfrm>
          <a:prstGeom prst="rect">
            <a:avLst/>
          </a:prstGeom>
          <a:noFill/>
          <a:ln>
            <a:noFill/>
          </a:ln>
        </p:spPr>
        <p:txBody>
          <a:bodyPr spcFirstLastPara="1" wrap="square" lIns="0" tIns="0" rIns="0" bIns="0" anchor="t" anchorCtr="0">
            <a:spAutoFit/>
          </a:bodyPr>
          <a:lstStyle/>
          <a:p>
            <a:r>
              <a:rPr lang="en-US" sz="2800" dirty="0"/>
              <a:t>Data Collection for the project is being carried out using the following ways:</a:t>
            </a:r>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48733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103" dirty="0"/>
              <a:t>Gannt Chart</a:t>
            </a:r>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grpSp>
        <p:nvGrpSpPr>
          <p:cNvPr id="6" name="Group 5">
            <a:extLst>
              <a:ext uri="{FF2B5EF4-FFF2-40B4-BE49-F238E27FC236}">
                <a16:creationId xmlns:a16="http://schemas.microsoft.com/office/drawing/2014/main" id="{3A798E54-F3EB-2334-AAB7-ABEF246D04EE}"/>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E1CC61-38FF-681C-A807-F300E0193C0C}"/>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554A339-5A27-8750-CE67-3A32342670F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9E88D63-918B-FE9E-8A37-6DF85226EC6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pic>
        <p:nvPicPr>
          <p:cNvPr id="13" name="Picture 12" descr="A screenshot of a computer&#10;&#10;Description automatically generated">
            <a:extLst>
              <a:ext uri="{FF2B5EF4-FFF2-40B4-BE49-F238E27FC236}">
                <a16:creationId xmlns:a16="http://schemas.microsoft.com/office/drawing/2014/main" id="{5F951CC9-25DE-35EE-53D6-F8D2E46A5124}"/>
              </a:ext>
            </a:extLst>
          </p:cNvPr>
          <p:cNvPicPr>
            <a:picLocks noChangeAspect="1"/>
          </p:cNvPicPr>
          <p:nvPr/>
        </p:nvPicPr>
        <p:blipFill>
          <a:blip r:embed="rId5"/>
          <a:stretch>
            <a:fillRect/>
          </a:stretch>
        </p:blipFill>
        <p:spPr>
          <a:xfrm>
            <a:off x="1230102" y="2377440"/>
            <a:ext cx="12170195" cy="3200400"/>
          </a:xfrm>
          <a:prstGeom prst="rect">
            <a:avLst/>
          </a:prstGeom>
        </p:spPr>
      </p:pic>
    </p:spTree>
    <p:extLst>
      <p:ext uri="{BB962C8B-B14F-4D97-AF65-F5344CB8AC3E}">
        <p14:creationId xmlns:p14="http://schemas.microsoft.com/office/powerpoint/2010/main" val="1594561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672859" y="621423"/>
            <a:ext cx="8073108" cy="809982"/>
          </a:xfrm>
          <a:prstGeom prst="rect">
            <a:avLst/>
          </a:prstGeom>
          <a:noFill/>
          <a:ln/>
        </p:spPr>
        <p:txBody>
          <a:bodyPr wrap="none" rtlCol="0" anchor="t"/>
          <a:lstStyle/>
          <a:p>
            <a:pPr>
              <a:lnSpc>
                <a:spcPts val="6379"/>
              </a:lnSpc>
            </a:pPr>
            <a:r>
              <a:rPr lang="en-US" sz="5400" dirty="0"/>
              <a:t>Requirements</a:t>
            </a:r>
            <a:endParaRPr lang="en-US" sz="5103" dirty="0"/>
          </a:p>
        </p:txBody>
      </p:sp>
      <p:sp>
        <p:nvSpPr>
          <p:cNvPr id="5" name="Text 2"/>
          <p:cNvSpPr/>
          <p:nvPr/>
        </p:nvSpPr>
        <p:spPr>
          <a:xfrm>
            <a:off x="864037" y="2151598"/>
            <a:ext cx="3240405" cy="405051"/>
          </a:xfrm>
          <a:prstGeom prst="rect">
            <a:avLst/>
          </a:prstGeom>
          <a:noFill/>
          <a:ln/>
        </p:spPr>
        <p:txBody>
          <a:bodyPr wrap="none" rtlCol="0" anchor="t"/>
          <a:lstStyle/>
          <a:p>
            <a:pPr marL="0" indent="0">
              <a:lnSpc>
                <a:spcPts val="3189"/>
              </a:lnSpc>
              <a:buNone/>
            </a:pPr>
            <a:endParaRPr lang="en-US" sz="2552" dirty="0"/>
          </a:p>
        </p:txBody>
      </p:sp>
      <p:sp>
        <p:nvSpPr>
          <p:cNvPr id="20" name="Google Shape;796;p27">
            <a:extLst>
              <a:ext uri="{FF2B5EF4-FFF2-40B4-BE49-F238E27FC236}">
                <a16:creationId xmlns:a16="http://schemas.microsoft.com/office/drawing/2014/main" id="{E55B3294-0DCA-4DFF-9097-64E4BC17F925}"/>
              </a:ext>
            </a:extLst>
          </p:cNvPr>
          <p:cNvSpPr txBox="1"/>
          <p:nvPr/>
        </p:nvSpPr>
        <p:spPr>
          <a:xfrm>
            <a:off x="1050465" y="2735153"/>
            <a:ext cx="4420199" cy="2077492"/>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Hardware: High-resolution cameras, powerful computing resources.</a:t>
            </a:r>
          </a:p>
          <a:p>
            <a:pPr marL="342900" indent="-342900">
              <a:lnSpc>
                <a:spcPct val="150000"/>
              </a:lnSpc>
              <a:buFont typeface="Arial" panose="020B0604020202020204" pitchFamily="34" charset="0"/>
              <a:buChar char="•"/>
            </a:pPr>
            <a:r>
              <a:rPr lang="en-US" dirty="0"/>
              <a:t> Software: Image processing and machine learning tools.</a:t>
            </a:r>
          </a:p>
          <a:p>
            <a:pPr>
              <a:lnSpc>
                <a:spcPct val="150000"/>
              </a:lnSpc>
            </a:pPr>
            <a:r>
              <a:rPr lang="en-US" dirty="0"/>
              <a:t> </a:t>
            </a:r>
          </a:p>
        </p:txBody>
      </p:sp>
      <p:sp>
        <p:nvSpPr>
          <p:cNvPr id="22" name="Google Shape;810;p27">
            <a:extLst>
              <a:ext uri="{FF2B5EF4-FFF2-40B4-BE49-F238E27FC236}">
                <a16:creationId xmlns:a16="http://schemas.microsoft.com/office/drawing/2014/main" id="{8AEDBE7B-E37F-45CF-853F-4BE4FF8F648A}"/>
              </a:ext>
            </a:extLst>
          </p:cNvPr>
          <p:cNvSpPr txBox="1"/>
          <p:nvPr/>
        </p:nvSpPr>
        <p:spPr>
          <a:xfrm>
            <a:off x="765674" y="2138679"/>
            <a:ext cx="4704990"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System requirements</a:t>
            </a:r>
          </a:p>
        </p:txBody>
      </p:sp>
      <p:sp>
        <p:nvSpPr>
          <p:cNvPr id="12" name="Google Shape;796;p27">
            <a:extLst>
              <a:ext uri="{FF2B5EF4-FFF2-40B4-BE49-F238E27FC236}">
                <a16:creationId xmlns:a16="http://schemas.microsoft.com/office/drawing/2014/main" id="{46E20814-7CF3-4146-8D13-834D98B4A260}"/>
              </a:ext>
            </a:extLst>
          </p:cNvPr>
          <p:cNvSpPr txBox="1"/>
          <p:nvPr/>
        </p:nvSpPr>
        <p:spPr>
          <a:xfrm>
            <a:off x="7599991" y="2748072"/>
            <a:ext cx="4420199" cy="295465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Performance</a:t>
            </a:r>
          </a:p>
          <a:p>
            <a:pPr marL="342900" indent="-342900">
              <a:lnSpc>
                <a:spcPct val="150000"/>
              </a:lnSpc>
              <a:buFont typeface="Arial" panose="020B0604020202020204" pitchFamily="34" charset="0"/>
              <a:buChar char="•"/>
            </a:pPr>
            <a:r>
              <a:rPr lang="en-US" dirty="0"/>
              <a:t>Reliability</a:t>
            </a:r>
          </a:p>
          <a:p>
            <a:pPr marL="342900" indent="-342900">
              <a:lnSpc>
                <a:spcPct val="150000"/>
              </a:lnSpc>
              <a:buFont typeface="Arial" panose="020B0604020202020204" pitchFamily="34" charset="0"/>
              <a:buChar char="•"/>
            </a:pPr>
            <a:r>
              <a:rPr lang="en-US" dirty="0"/>
              <a:t>Scalability</a:t>
            </a:r>
          </a:p>
          <a:p>
            <a:pPr marL="342900" indent="-342900">
              <a:lnSpc>
                <a:spcPct val="150000"/>
              </a:lnSpc>
              <a:buFont typeface="Arial" panose="020B0604020202020204" pitchFamily="34" charset="0"/>
              <a:buChar char="•"/>
            </a:pPr>
            <a:r>
              <a:rPr lang="en-US" dirty="0"/>
              <a:t>Security</a:t>
            </a:r>
          </a:p>
          <a:p>
            <a:pPr marL="342900" indent="-342900">
              <a:lnSpc>
                <a:spcPct val="150000"/>
              </a:lnSpc>
              <a:buFont typeface="Arial" panose="020B0604020202020204" pitchFamily="34" charset="0"/>
              <a:buChar char="•"/>
            </a:pPr>
            <a:r>
              <a:rPr lang="en-US" dirty="0"/>
              <a:t>Usability</a:t>
            </a:r>
          </a:p>
          <a:p>
            <a:pPr marL="342900" indent="-342900">
              <a:lnSpc>
                <a:spcPct val="150000"/>
              </a:lnSpc>
              <a:buFont typeface="Arial" panose="020B0604020202020204" pitchFamily="34" charset="0"/>
              <a:buChar char="•"/>
            </a:pPr>
            <a:r>
              <a:rPr lang="en-US" dirty="0"/>
              <a:t>Maintainability</a:t>
            </a:r>
          </a:p>
          <a:p>
            <a:pPr marL="342900" indent="-342900">
              <a:lnSpc>
                <a:spcPct val="150000"/>
              </a:lnSpc>
              <a:buFont typeface="Arial" panose="020B0604020202020204" pitchFamily="34" charset="0"/>
              <a:buChar char="•"/>
            </a:pPr>
            <a:r>
              <a:rPr lang="en-US" dirty="0"/>
              <a:t>Accuracy</a:t>
            </a:r>
            <a:endParaRPr lang="en-US" sz="2000" dirty="0">
              <a:latin typeface="Open Sans" panose="020B0604020202020204" charset="0"/>
              <a:ea typeface="Open Sans" panose="020B0604020202020204" charset="0"/>
              <a:cs typeface="Open Sans" panose="020B0604020202020204" charset="0"/>
            </a:endParaRPr>
          </a:p>
        </p:txBody>
      </p:sp>
      <p:sp>
        <p:nvSpPr>
          <p:cNvPr id="13" name="Google Shape;810;p27">
            <a:extLst>
              <a:ext uri="{FF2B5EF4-FFF2-40B4-BE49-F238E27FC236}">
                <a16:creationId xmlns:a16="http://schemas.microsoft.com/office/drawing/2014/main" id="{9C33F416-FA45-4359-A3DF-4393AAA0B664}"/>
              </a:ext>
            </a:extLst>
          </p:cNvPr>
          <p:cNvSpPr txBox="1"/>
          <p:nvPr/>
        </p:nvSpPr>
        <p:spPr>
          <a:xfrm>
            <a:off x="7005558" y="2151598"/>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Non-functional requirements</a:t>
            </a:r>
          </a:p>
        </p:txBody>
      </p:sp>
      <p:grpSp>
        <p:nvGrpSpPr>
          <p:cNvPr id="6" name="Group 5">
            <a:extLst>
              <a:ext uri="{FF2B5EF4-FFF2-40B4-BE49-F238E27FC236}">
                <a16:creationId xmlns:a16="http://schemas.microsoft.com/office/drawing/2014/main" id="{993B80A5-4295-AC6B-A53F-7DE20FC11C1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FF050B2-A280-0E4B-8FC8-5DDAF1581C5F}"/>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E5FA9F84-0633-1835-ADA8-3001C2633A4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B69E9050-CCE9-E718-6CA0-78E297DF724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0" name="Google Shape;810;p27">
            <a:extLst>
              <a:ext uri="{FF2B5EF4-FFF2-40B4-BE49-F238E27FC236}">
                <a16:creationId xmlns:a16="http://schemas.microsoft.com/office/drawing/2014/main" id="{3CBC2F4E-67A6-2ED6-0BEA-5691DDDB4806}"/>
              </a:ext>
            </a:extLst>
          </p:cNvPr>
          <p:cNvSpPr txBox="1"/>
          <p:nvPr/>
        </p:nvSpPr>
        <p:spPr>
          <a:xfrm>
            <a:off x="864037" y="5147559"/>
            <a:ext cx="5609063" cy="430887"/>
          </a:xfrm>
          <a:prstGeom prst="rect">
            <a:avLst/>
          </a:prstGeom>
          <a:noFill/>
          <a:ln>
            <a:noFill/>
          </a:ln>
        </p:spPr>
        <p:txBody>
          <a:bodyPr spcFirstLastPara="1" wrap="square" lIns="0" tIns="0" rIns="0" bIns="0" anchor="t" anchorCtr="0">
            <a:spAutoFit/>
          </a:bodyPr>
          <a:lstStyle/>
          <a:p>
            <a:r>
              <a:rPr lang="en-US" sz="2800" dirty="0">
                <a:latin typeface="Open Sans" panose="020B0604020202020204" charset="0"/>
                <a:ea typeface="Open Sans" panose="020B0604020202020204" charset="0"/>
                <a:cs typeface="Open Sans" panose="020B0604020202020204" charset="0"/>
              </a:rPr>
              <a:t>functional requirements</a:t>
            </a:r>
          </a:p>
        </p:txBody>
      </p:sp>
      <p:sp>
        <p:nvSpPr>
          <p:cNvPr id="11" name="Google Shape;796;p27">
            <a:extLst>
              <a:ext uri="{FF2B5EF4-FFF2-40B4-BE49-F238E27FC236}">
                <a16:creationId xmlns:a16="http://schemas.microsoft.com/office/drawing/2014/main" id="{A12BC3A3-4A85-6F01-AAD7-920A5C525FE9}"/>
              </a:ext>
            </a:extLst>
          </p:cNvPr>
          <p:cNvSpPr txBox="1"/>
          <p:nvPr/>
        </p:nvSpPr>
        <p:spPr>
          <a:xfrm>
            <a:off x="1050464" y="5686353"/>
            <a:ext cx="4420199" cy="1246495"/>
          </a:xfrm>
          <a:prstGeom prst="rect">
            <a:avLst/>
          </a:prstGeom>
          <a:noFill/>
          <a:ln>
            <a:noFill/>
          </a:ln>
        </p:spPr>
        <p:txBody>
          <a:bodyPr spcFirstLastPara="1" wrap="square" lIns="0" tIns="0" rIns="0" bIns="0" anchor="t" anchorCtr="0">
            <a:spAutoFit/>
          </a:bodyPr>
          <a:lstStyle/>
          <a:p>
            <a:pPr marL="342900" indent="-342900">
              <a:lnSpc>
                <a:spcPct val="150000"/>
              </a:lnSpc>
              <a:buFont typeface="Arial" panose="020B0604020202020204" pitchFamily="34" charset="0"/>
              <a:buChar char="•"/>
            </a:pPr>
            <a:r>
              <a:rPr lang="en-US" dirty="0"/>
              <a:t>Ability to capture and process images.</a:t>
            </a:r>
          </a:p>
          <a:p>
            <a:pPr marL="342900" indent="-342900">
              <a:lnSpc>
                <a:spcPct val="150000"/>
              </a:lnSpc>
              <a:buFont typeface="Arial" panose="020B0604020202020204" pitchFamily="34" charset="0"/>
              <a:buChar char="•"/>
            </a:pPr>
            <a:r>
              <a:rPr lang="en-US" dirty="0"/>
              <a:t>Accurate identification and classification of objects.</a:t>
            </a:r>
          </a:p>
        </p:txBody>
      </p:sp>
    </p:spTree>
    <p:extLst>
      <p:ext uri="{BB962C8B-B14F-4D97-AF65-F5344CB8AC3E}">
        <p14:creationId xmlns:p14="http://schemas.microsoft.com/office/powerpoint/2010/main" val="637686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9647" y="0"/>
            <a:ext cx="14630400" cy="8229600"/>
          </a:xfrm>
          <a:prstGeom prst="rect">
            <a:avLst/>
          </a:prstGeom>
          <a:solidFill>
            <a:srgbClr val="FFFFFF">
              <a:alpha val="75000"/>
            </a:srgbClr>
          </a:solidFill>
          <a:ln/>
        </p:spPr>
        <p:txBody>
          <a:bodyPr/>
          <a:lstStyle/>
          <a:p>
            <a:endParaRPr lang="en-US" b="1" dirty="0"/>
          </a:p>
        </p:txBody>
      </p:sp>
      <p:sp>
        <p:nvSpPr>
          <p:cNvPr id="4" name="Text 1"/>
          <p:cNvSpPr/>
          <p:nvPr/>
        </p:nvSpPr>
        <p:spPr>
          <a:xfrm>
            <a:off x="864037" y="1760696"/>
            <a:ext cx="6480810" cy="809982"/>
          </a:xfrm>
          <a:prstGeom prst="rect">
            <a:avLst/>
          </a:prstGeom>
          <a:noFill/>
          <a:ln/>
        </p:spPr>
        <p:txBody>
          <a:bodyPr wrap="none" rtlCol="0" anchor="t"/>
          <a:lstStyle/>
          <a:p>
            <a:pPr marL="0" indent="0">
              <a:lnSpc>
                <a:spcPts val="6379"/>
              </a:lnSpc>
              <a:buNone/>
            </a:pPr>
            <a:endParaRPr lang="en-US" sz="5103" dirty="0"/>
          </a:p>
        </p:txBody>
      </p:sp>
      <p:sp>
        <p:nvSpPr>
          <p:cNvPr id="5" name="Text 2"/>
          <p:cNvSpPr/>
          <p:nvPr/>
        </p:nvSpPr>
        <p:spPr>
          <a:xfrm>
            <a:off x="864037"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1" name="Text 8"/>
          <p:cNvSpPr/>
          <p:nvPr/>
        </p:nvSpPr>
        <p:spPr>
          <a:xfrm>
            <a:off x="5372695" y="3187779"/>
            <a:ext cx="3240405" cy="405051"/>
          </a:xfrm>
          <a:prstGeom prst="rect">
            <a:avLst/>
          </a:prstGeom>
          <a:noFill/>
          <a:ln/>
        </p:spPr>
        <p:txBody>
          <a:bodyPr wrap="none" rtlCol="0" anchor="t"/>
          <a:lstStyle/>
          <a:p>
            <a:pPr marL="0" indent="0">
              <a:lnSpc>
                <a:spcPts val="3189"/>
              </a:lnSpc>
              <a:buNone/>
            </a:pPr>
            <a:endParaRPr lang="en-US" sz="2552" dirty="0"/>
          </a:p>
        </p:txBody>
      </p:sp>
      <p:sp>
        <p:nvSpPr>
          <p:cNvPr id="18" name="Google Shape;594;p19">
            <a:extLst>
              <a:ext uri="{FF2B5EF4-FFF2-40B4-BE49-F238E27FC236}">
                <a16:creationId xmlns:a16="http://schemas.microsoft.com/office/drawing/2014/main" id="{22A0C36D-31EE-485A-805F-1F3D49BE584B}"/>
              </a:ext>
            </a:extLst>
          </p:cNvPr>
          <p:cNvSpPr txBox="1"/>
          <p:nvPr/>
        </p:nvSpPr>
        <p:spPr>
          <a:xfrm>
            <a:off x="864037" y="283633"/>
            <a:ext cx="3915783" cy="987835"/>
          </a:xfrm>
          <a:prstGeom prst="rect">
            <a:avLst/>
          </a:prstGeom>
          <a:noFill/>
          <a:ln>
            <a:noFill/>
          </a:ln>
        </p:spPr>
        <p:txBody>
          <a:bodyPr spcFirstLastPara="1" wrap="square" lIns="0" tIns="0" rIns="0" bIns="0" anchor="t" anchorCtr="0">
            <a:spAutoFit/>
          </a:bodyPr>
          <a:lstStyle/>
          <a:p>
            <a:pPr>
              <a:lnSpc>
                <a:spcPct val="130001"/>
              </a:lnSpc>
            </a:pPr>
            <a:r>
              <a:rPr lang="en-US" sz="4938" dirty="0">
                <a:solidFill>
                  <a:srgbClr val="242424"/>
                </a:solidFill>
                <a:latin typeface="Arial"/>
                <a:ea typeface="Arial"/>
                <a:cs typeface="Arial"/>
                <a:sym typeface="Arial"/>
              </a:rPr>
              <a:t>References</a:t>
            </a:r>
            <a:endParaRPr lang="en-US" sz="1440" dirty="0"/>
          </a:p>
        </p:txBody>
      </p:sp>
      <p:sp>
        <p:nvSpPr>
          <p:cNvPr id="10" name="Google Shape;592;p19">
            <a:extLst>
              <a:ext uri="{FF2B5EF4-FFF2-40B4-BE49-F238E27FC236}">
                <a16:creationId xmlns:a16="http://schemas.microsoft.com/office/drawing/2014/main" id="{7062BBC2-A94B-4613-92BE-AEFBA241C4AE}"/>
              </a:ext>
            </a:extLst>
          </p:cNvPr>
          <p:cNvSpPr txBox="1"/>
          <p:nvPr/>
        </p:nvSpPr>
        <p:spPr>
          <a:xfrm>
            <a:off x="864037" y="1394652"/>
            <a:ext cx="12902326" cy="3748719"/>
          </a:xfrm>
          <a:prstGeom prst="rect">
            <a:avLst/>
          </a:prstGeom>
          <a:noFill/>
          <a:ln>
            <a:noFill/>
          </a:ln>
        </p:spPr>
        <p:txBody>
          <a:bodyPr spcFirstLastPara="1" wrap="square" lIns="0" tIns="0" rIns="0" bIns="0" anchor="t" anchorCtr="0">
            <a:spAutoFit/>
          </a:bodyPr>
          <a:lstStyle/>
          <a:p>
            <a:pPr>
              <a:lnSpc>
                <a:spcPct val="140014"/>
              </a:lnSpc>
            </a:pPr>
            <a:r>
              <a:rPr lang="en-US" sz="2000" dirty="0">
                <a:solidFill>
                  <a:srgbClr val="000000"/>
                </a:solidFill>
                <a:latin typeface="Arial" panose="020B0604020202020204" pitchFamily="34" charset="0"/>
                <a:ea typeface="Open Sans"/>
                <a:cs typeface="Arial" panose="020B0604020202020204" pitchFamily="34" charset="0"/>
                <a:sym typeface="Open Sans"/>
              </a:rPr>
              <a:t>[1] </a:t>
            </a:r>
            <a:r>
              <a:rPr lang="en-US" sz="2000" dirty="0"/>
              <a:t>“Object Detection Using Deep Learning, CNNs and Vision Transformers: A review,” </a:t>
            </a:r>
            <a:r>
              <a:rPr lang="en-US" sz="2000" i="1" dirty="0"/>
              <a:t>IEEE Journals &amp; Magazine | IEEE Xplore</a:t>
            </a:r>
            <a:r>
              <a:rPr lang="en-US" sz="2000" dirty="0"/>
              <a:t>, 2023. </a:t>
            </a:r>
            <a:r>
              <a:rPr lang="en-US" sz="2000" dirty="0">
                <a:hlinkClick r:id="rId4" tooltip="https://ieeexplore.ieee.org/document/10098596"/>
              </a:rPr>
              <a:t>https://ieeexplore.ieee.org/document/10098596</a:t>
            </a:r>
            <a:endParaRPr lang="en-US" sz="2000" dirty="0"/>
          </a:p>
          <a:p>
            <a:pPr>
              <a:lnSpc>
                <a:spcPct val="140014"/>
              </a:lnSpc>
            </a:pPr>
            <a:endParaRPr lang="en-US" sz="2000" dirty="0"/>
          </a:p>
          <a:p>
            <a:pPr>
              <a:lnSpc>
                <a:spcPct val="140014"/>
              </a:lnSpc>
            </a:pPr>
            <a:r>
              <a:rPr lang="en-US" sz="2000" dirty="0">
                <a:solidFill>
                  <a:srgbClr val="000000"/>
                </a:solidFill>
                <a:latin typeface="Arial" panose="020B0604020202020204" pitchFamily="34" charset="0"/>
                <a:ea typeface="Open Sans"/>
                <a:cs typeface="Arial" panose="020B0604020202020204" pitchFamily="34" charset="0"/>
                <a:sym typeface="Open Sans"/>
              </a:rPr>
              <a:t>[2] </a:t>
            </a:r>
            <a:r>
              <a:rPr lang="en-US" sz="2000" dirty="0"/>
              <a:t>R. Kaur and S. Singh, “A comprehensive review of object detection with deep learning,” </a:t>
            </a:r>
            <a:r>
              <a:rPr lang="en-US" sz="2000" i="1" dirty="0"/>
              <a:t>Digital Signal Processing</a:t>
            </a:r>
            <a:r>
              <a:rPr lang="en-US" sz="2000" dirty="0"/>
              <a:t>, vol. 132, p. 103812, Jan. 2023, </a:t>
            </a:r>
            <a:r>
              <a:rPr lang="en-US" sz="2000" dirty="0" err="1"/>
              <a:t>doi</a:t>
            </a:r>
            <a:r>
              <a:rPr lang="en-US" sz="2000" dirty="0"/>
              <a:t>: 10.1016/j.dsp.2022.103812.</a:t>
            </a:r>
          </a:p>
          <a:p>
            <a:pPr>
              <a:lnSpc>
                <a:spcPct val="140014"/>
              </a:lnSpc>
            </a:pPr>
            <a:endParaRPr lang="en-US" sz="2000" dirty="0"/>
          </a:p>
          <a:p>
            <a:pPr>
              <a:lnSpc>
                <a:spcPct val="140014"/>
              </a:lnSpc>
            </a:pPr>
            <a:r>
              <a:rPr lang="en-US" sz="2000" dirty="0">
                <a:solidFill>
                  <a:srgbClr val="000000"/>
                </a:solidFill>
                <a:latin typeface="Arial" panose="020B0604020202020204" pitchFamily="34" charset="0"/>
                <a:ea typeface="Open Sans"/>
                <a:cs typeface="Arial" panose="020B0604020202020204" pitchFamily="34" charset="0"/>
                <a:sym typeface="Open Sans"/>
              </a:rPr>
              <a:t>[3]</a:t>
            </a:r>
            <a:r>
              <a:rPr lang="en-US" sz="2000" dirty="0"/>
              <a:t> “Image recognition using machine learning techniques,” </a:t>
            </a:r>
            <a:r>
              <a:rPr lang="en-US" sz="2000" i="1" dirty="0"/>
              <a:t>IEEE Conference Publication | IEEE Xplore</a:t>
            </a:r>
            <a:r>
              <a:rPr lang="en-US" sz="2000" dirty="0"/>
              <a:t>, Sep. 14, 2023. </a:t>
            </a:r>
            <a:r>
              <a:rPr lang="en-US" sz="2000" dirty="0">
                <a:hlinkClick r:id="rId5" tooltip="https://ieeexplore.ieee.org/abstract/document/10303370"/>
              </a:rPr>
              <a:t>https://ieeexplore.ieee.org/abstract/document/10303370</a:t>
            </a:r>
            <a:endParaRPr lang="en-US" sz="2000" dirty="0">
              <a:solidFill>
                <a:srgbClr val="000000"/>
              </a:solidFill>
              <a:latin typeface="Arial" panose="020B0604020202020204" pitchFamily="34" charset="0"/>
              <a:ea typeface="Open Sans"/>
              <a:cs typeface="Arial" panose="020B0604020202020204" pitchFamily="34" charset="0"/>
              <a:sym typeface="Open Sans"/>
            </a:endParaRPr>
          </a:p>
          <a:p>
            <a:pPr>
              <a:lnSpc>
                <a:spcPct val="140014"/>
              </a:lnSpc>
            </a:pPr>
            <a:endParaRPr sz="1400" dirty="0">
              <a:solidFill>
                <a:srgbClr val="000000"/>
              </a:solidFill>
              <a:latin typeface="Arial" panose="020B0604020202020204" pitchFamily="34" charset="0"/>
              <a:ea typeface="Open Sans"/>
              <a:cs typeface="Arial" panose="020B0604020202020204" pitchFamily="34" charset="0"/>
              <a:sym typeface="Open Sans"/>
            </a:endParaRPr>
          </a:p>
        </p:txBody>
      </p:sp>
      <p:grpSp>
        <p:nvGrpSpPr>
          <p:cNvPr id="6" name="Group 5">
            <a:extLst>
              <a:ext uri="{FF2B5EF4-FFF2-40B4-BE49-F238E27FC236}">
                <a16:creationId xmlns:a16="http://schemas.microsoft.com/office/drawing/2014/main" id="{DD54FF5F-3E2B-C711-A642-F691D32AA22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2603B24F-763C-5798-2E7E-25E7398EF70A}"/>
                </a:ext>
              </a:extLst>
            </p:cNvPr>
            <p:cNvPicPr preferRelativeResize="0"/>
            <p:nvPr/>
          </p:nvPicPr>
          <p:blipFill rotWithShape="1">
            <a:blip r:embed="rId6">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D02365C6-52C4-0084-9C44-A687246121A5}"/>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IT21360978 </a:t>
              </a:r>
              <a:r>
                <a:rPr lang="en-US" sz="1800" dirty="0">
                  <a:solidFill>
                    <a:schemeClr val="tx1"/>
                  </a:solidFill>
                </a:rPr>
                <a:t>| Serasinghe G.P.G.Y.  | 24-25J-092</a:t>
              </a:r>
              <a:endParaRPr lang="en-US" sz="1800" b="0" dirty="0">
                <a:solidFill>
                  <a:schemeClr val="tx1"/>
                </a:solidFill>
              </a:endParaRPr>
            </a:p>
          </p:txBody>
        </p:sp>
        <p:sp>
          <p:nvSpPr>
            <p:cNvPr id="9" name="Google Shape;214;p7">
              <a:extLst>
                <a:ext uri="{FF2B5EF4-FFF2-40B4-BE49-F238E27FC236}">
                  <a16:creationId xmlns:a16="http://schemas.microsoft.com/office/drawing/2014/main" id="{4FE27DBC-7C07-B79E-8C73-82EDD7D9D0AF}"/>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99033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683665"/>
            <a:ext cx="8927898" cy="800219"/>
          </a:xfrm>
          <a:prstGeom prst="rect">
            <a:avLst/>
          </a:prstGeom>
          <a:noFill/>
          <a:ln>
            <a:noFill/>
          </a:ln>
        </p:spPr>
        <p:txBody>
          <a:bodyPr spcFirstLastPara="1" wrap="square" lIns="0" tIns="0" rIns="0" bIns="0" anchor="t" anchorCtr="0">
            <a:spAutoFit/>
          </a:bodyPr>
          <a:lstStyle/>
          <a:p>
            <a:pPr algn="ctr">
              <a:lnSpc>
                <a:spcPct val="130008"/>
              </a:lnSpc>
            </a:pPr>
            <a:r>
              <a:rPr lang="en-US" sz="4000" dirty="0"/>
              <a:t>Budgeting</a:t>
            </a:r>
            <a:endParaRPr sz="1440" dirty="0"/>
          </a:p>
        </p:txBody>
      </p:sp>
      <p:pic>
        <p:nvPicPr>
          <p:cNvPr id="8" name="Picture 7" descr="A screenshot of a computer&#10;&#10;Description automatically generated">
            <a:extLst>
              <a:ext uri="{FF2B5EF4-FFF2-40B4-BE49-F238E27FC236}">
                <a16:creationId xmlns:a16="http://schemas.microsoft.com/office/drawing/2014/main" id="{A5ABB791-C887-5A0F-21AC-D4509724EB4E}"/>
              </a:ext>
            </a:extLst>
          </p:cNvPr>
          <p:cNvPicPr>
            <a:picLocks noChangeAspect="1"/>
          </p:cNvPicPr>
          <p:nvPr/>
        </p:nvPicPr>
        <p:blipFill>
          <a:blip r:embed="rId4"/>
          <a:stretch>
            <a:fillRect/>
          </a:stretch>
        </p:blipFill>
        <p:spPr>
          <a:xfrm>
            <a:off x="1425625" y="1814417"/>
            <a:ext cx="11779149" cy="5731518"/>
          </a:xfrm>
          <a:prstGeom prst="rect">
            <a:avLst/>
          </a:prstGeom>
        </p:spPr>
      </p:pic>
    </p:spTree>
    <p:extLst>
      <p:ext uri="{BB962C8B-B14F-4D97-AF65-F5344CB8AC3E}">
        <p14:creationId xmlns:p14="http://schemas.microsoft.com/office/powerpoint/2010/main" val="1754156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10" name="Google Shape;213;p7">
            <a:extLst>
              <a:ext uri="{FF2B5EF4-FFF2-40B4-BE49-F238E27FC236}">
                <a16:creationId xmlns:a16="http://schemas.microsoft.com/office/drawing/2014/main" id="{BE901FF2-6256-460C-AF64-B537D626AE8E}"/>
              </a:ext>
            </a:extLst>
          </p:cNvPr>
          <p:cNvSpPr txBox="1"/>
          <p:nvPr/>
        </p:nvSpPr>
        <p:spPr>
          <a:xfrm>
            <a:off x="2851251" y="3752104"/>
            <a:ext cx="8927898" cy="725391"/>
          </a:xfrm>
          <a:prstGeom prst="rect">
            <a:avLst/>
          </a:prstGeom>
          <a:noFill/>
          <a:ln>
            <a:noFill/>
          </a:ln>
        </p:spPr>
        <p:txBody>
          <a:bodyPr spcFirstLastPara="1" wrap="square" lIns="0" tIns="0" rIns="0" bIns="0" anchor="t" anchorCtr="0">
            <a:spAutoFit/>
          </a:bodyPr>
          <a:lstStyle/>
          <a:p>
            <a:pPr algn="ctr">
              <a:lnSpc>
                <a:spcPct val="130008"/>
              </a:lnSpc>
            </a:pPr>
            <a:r>
              <a:rPr lang="en-US" sz="3626" dirty="0">
                <a:solidFill>
                  <a:srgbClr val="242424"/>
                </a:solidFill>
                <a:latin typeface="Arial"/>
                <a:ea typeface="Arial"/>
                <a:cs typeface="Arial"/>
                <a:sym typeface="Arial"/>
              </a:rPr>
              <a:t>Thank you</a:t>
            </a:r>
            <a:endParaRPr sz="1440" dirty="0"/>
          </a:p>
        </p:txBody>
      </p:sp>
    </p:spTree>
    <p:extLst>
      <p:ext uri="{BB962C8B-B14F-4D97-AF65-F5344CB8AC3E}">
        <p14:creationId xmlns:p14="http://schemas.microsoft.com/office/powerpoint/2010/main" val="1354054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12" name="Google Shape;592;p19">
            <a:extLst>
              <a:ext uri="{FF2B5EF4-FFF2-40B4-BE49-F238E27FC236}">
                <a16:creationId xmlns:a16="http://schemas.microsoft.com/office/drawing/2014/main" id="{378F1FCD-B0B7-44EC-A559-47174F758A45}"/>
              </a:ext>
            </a:extLst>
          </p:cNvPr>
          <p:cNvSpPr txBox="1"/>
          <p:nvPr/>
        </p:nvSpPr>
        <p:spPr>
          <a:xfrm>
            <a:off x="4525342" y="1739511"/>
            <a:ext cx="9582528" cy="4015779"/>
          </a:xfrm>
          <a:prstGeom prst="rect">
            <a:avLst/>
          </a:prstGeom>
          <a:noFill/>
          <a:ln>
            <a:noFill/>
          </a:ln>
        </p:spPr>
        <p:txBody>
          <a:bodyPr spcFirstLastPara="1" wrap="square" lIns="0" tIns="0" rIns="0" bIns="0" anchor="t" anchorCtr="0">
            <a:spAutoFit/>
          </a:bodyPr>
          <a:lstStyle/>
          <a:p>
            <a:pPr marL="701599" lvl="1" indent="-457200">
              <a:lnSpc>
                <a:spcPct val="139964"/>
              </a:lnSpc>
              <a:buClr>
                <a:srgbClr val="000000"/>
              </a:buClr>
              <a:buSzPts val="2830"/>
              <a:buFont typeface="Wingdings" panose="05000000000000000000" pitchFamily="2" charset="2"/>
              <a:buChar char="q"/>
            </a:pPr>
            <a:r>
              <a:rPr lang="en-US" sz="2800" b="1" dirty="0">
                <a:latin typeface="Arial" panose="020B0604020202020204" pitchFamily="34" charset="0"/>
                <a:cs typeface="Arial" panose="020B0604020202020204" pitchFamily="34" charset="0"/>
              </a:rPr>
              <a:t>Challenges:</a:t>
            </a:r>
          </a:p>
          <a:p>
            <a:pPr marL="1158799" lvl="2" indent="-457200">
              <a:lnSpc>
                <a:spcPct val="139964"/>
              </a:lnSpc>
              <a:buClr>
                <a:srgbClr val="000000"/>
              </a:buClr>
              <a:buSzPts val="2830"/>
              <a:buFont typeface="Wingdings" panose="05000000000000000000" pitchFamily="2" charset="2"/>
              <a:buChar char="q"/>
            </a:pPr>
            <a:r>
              <a:rPr lang="en-US" sz="2263" dirty="0">
                <a:solidFill>
                  <a:srgbClr val="000000"/>
                </a:solidFill>
                <a:latin typeface="Open Sans"/>
                <a:ea typeface="Open Sans"/>
                <a:cs typeface="Open Sans"/>
                <a:sym typeface="Open Sans"/>
              </a:rPr>
              <a:t>Texture Mapping - Preserving the surface details and textures of the archaeological objects</a:t>
            </a:r>
          </a:p>
          <a:p>
            <a:pPr marL="1158799" lvl="2" indent="-457200">
              <a:lnSpc>
                <a:spcPct val="139964"/>
              </a:lnSpc>
              <a:buClr>
                <a:srgbClr val="000000"/>
              </a:buClr>
              <a:buSzPts val="2830"/>
              <a:buFont typeface="Wingdings" panose="05000000000000000000" pitchFamily="2" charset="2"/>
              <a:buChar char="q"/>
            </a:pPr>
            <a:r>
              <a:rPr lang="en-US" sz="2263" dirty="0">
                <a:solidFill>
                  <a:srgbClr val="000000"/>
                </a:solidFill>
                <a:latin typeface="Open Sans"/>
                <a:ea typeface="Open Sans"/>
                <a:cs typeface="Open Sans"/>
                <a:sym typeface="Open Sans"/>
              </a:rPr>
              <a:t>Optimization for Mobile Devices - more helpful for archaeologist</a:t>
            </a:r>
          </a:p>
          <a:p>
            <a:pPr marL="1158799" lvl="2" indent="-457200">
              <a:lnSpc>
                <a:spcPct val="139964"/>
              </a:lnSpc>
              <a:buClr>
                <a:srgbClr val="000000"/>
              </a:buClr>
              <a:buSzPts val="2830"/>
              <a:buFont typeface="Wingdings" panose="05000000000000000000" pitchFamily="2" charset="2"/>
              <a:buChar char="q"/>
            </a:pPr>
            <a:r>
              <a:rPr lang="en-US" sz="2263" dirty="0">
                <a:solidFill>
                  <a:srgbClr val="000000"/>
                </a:solidFill>
                <a:latin typeface="Open Sans"/>
                <a:ea typeface="Open Sans"/>
                <a:cs typeface="Open Sans"/>
                <a:sym typeface="Open Sans"/>
              </a:rPr>
              <a:t>Image Quality and Preprocessing- accuracy of the 3D models generated</a:t>
            </a:r>
          </a:p>
          <a:p>
            <a:pPr marL="1158799" lvl="2" indent="-457200">
              <a:lnSpc>
                <a:spcPct val="139964"/>
              </a:lnSpc>
              <a:buClr>
                <a:srgbClr val="000000"/>
              </a:buClr>
              <a:buSzPts val="2830"/>
              <a:buFont typeface="Wingdings" panose="05000000000000000000" pitchFamily="2" charset="2"/>
              <a:buChar char="q"/>
            </a:pPr>
            <a:endParaRPr lang="en-US" sz="2263" dirty="0">
              <a:solidFill>
                <a:srgbClr val="000000"/>
              </a:solidFill>
              <a:latin typeface="Open Sans"/>
              <a:ea typeface="Open Sans"/>
              <a:cs typeface="Open Sans"/>
              <a:sym typeface="Open Sans"/>
            </a:endParaRPr>
          </a:p>
        </p:txBody>
      </p:sp>
      <p:pic>
        <p:nvPicPr>
          <p:cNvPr id="10" name="Image 1">
            <a:extLst>
              <a:ext uri="{FF2B5EF4-FFF2-40B4-BE49-F238E27FC236}">
                <a16:creationId xmlns:a16="http://schemas.microsoft.com/office/drawing/2014/main" id="{CC226BDD-0B3C-4E5F-AC4B-DD7D19CF164A}"/>
              </a:ext>
            </a:extLst>
          </p:cNvPr>
          <p:cNvPicPr>
            <a:picLocks noChangeAspect="1"/>
          </p:cNvPicPr>
          <p:nvPr/>
        </p:nvPicPr>
        <p:blipFill rotWithShape="1">
          <a:blip r:embed="rId4"/>
          <a:srcRect l="41947" r="19489"/>
          <a:stretch/>
        </p:blipFill>
        <p:spPr>
          <a:xfrm>
            <a:off x="-1" y="6485"/>
            <a:ext cx="4452930" cy="8223115"/>
          </a:xfrm>
          <a:prstGeom prst="rect">
            <a:avLst/>
          </a:prstGeom>
        </p:spPr>
      </p:pic>
      <p:grpSp>
        <p:nvGrpSpPr>
          <p:cNvPr id="5" name="Group 4">
            <a:extLst>
              <a:ext uri="{FF2B5EF4-FFF2-40B4-BE49-F238E27FC236}">
                <a16:creationId xmlns:a16="http://schemas.microsoft.com/office/drawing/2014/main" id="{01AD93DD-B501-B8DF-054D-ABC70D7C98B5}"/>
              </a:ext>
            </a:extLst>
          </p:cNvPr>
          <p:cNvGrpSpPr/>
          <p:nvPr/>
        </p:nvGrpSpPr>
        <p:grpSpPr>
          <a:xfrm>
            <a:off x="520369" y="7521470"/>
            <a:ext cx="13589661" cy="704888"/>
            <a:chOff x="0" y="7524712"/>
            <a:chExt cx="13589661" cy="704888"/>
          </a:xfrm>
        </p:grpSpPr>
        <p:pic>
          <p:nvPicPr>
            <p:cNvPr id="6" name="Google Shape;211;p7">
              <a:extLst>
                <a:ext uri="{FF2B5EF4-FFF2-40B4-BE49-F238E27FC236}">
                  <a16:creationId xmlns:a16="http://schemas.microsoft.com/office/drawing/2014/main" id="{DD122FDE-3B3E-FC81-5C09-3C08315B4CA7}"/>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9CEB6E16-DB40-60B7-B79C-B73426F1B14B}"/>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6" name="Google Shape;214;p7">
              <a:extLst>
                <a:ext uri="{FF2B5EF4-FFF2-40B4-BE49-F238E27FC236}">
                  <a16:creationId xmlns:a16="http://schemas.microsoft.com/office/drawing/2014/main" id="{A726EEC5-D5B2-C8D4-30BA-6DD9CE9B3590}"/>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17" name="Google Shape;594;p19">
            <a:extLst>
              <a:ext uri="{FF2B5EF4-FFF2-40B4-BE49-F238E27FC236}">
                <a16:creationId xmlns:a16="http://schemas.microsoft.com/office/drawing/2014/main" id="{79D93181-BDA2-65D0-F446-1A6694AC6D12}"/>
              </a:ext>
            </a:extLst>
          </p:cNvPr>
          <p:cNvSpPr txBox="1"/>
          <p:nvPr/>
        </p:nvSpPr>
        <p:spPr>
          <a:xfrm>
            <a:off x="4324350" y="399909"/>
            <a:ext cx="9934819" cy="1080296"/>
          </a:xfrm>
          <a:prstGeom prst="rect">
            <a:avLst/>
          </a:prstGeom>
          <a:noFill/>
          <a:ln>
            <a:noFill/>
          </a:ln>
        </p:spPr>
        <p:txBody>
          <a:bodyPr spcFirstLastPara="1" wrap="square" lIns="0" tIns="0" rIns="0" bIns="0" anchor="t" anchorCtr="0">
            <a:spAutoFit/>
          </a:bodyPr>
          <a:lstStyle/>
          <a:p>
            <a:pPr algn="ctr">
              <a:lnSpc>
                <a:spcPct val="130001"/>
              </a:lnSpc>
            </a:pPr>
            <a:r>
              <a:rPr lang="en-US" sz="5400" dirty="0">
                <a:solidFill>
                  <a:srgbClr val="242424"/>
                </a:solidFill>
                <a:latin typeface="Arial"/>
                <a:ea typeface="Arial"/>
                <a:cs typeface="Arial"/>
                <a:sym typeface="Arial"/>
              </a:rPr>
              <a:t>Introduction</a:t>
            </a:r>
            <a:endParaRPr sz="1440" dirty="0"/>
          </a:p>
        </p:txBody>
      </p:sp>
    </p:spTree>
    <p:extLst>
      <p:ext uri="{BB962C8B-B14F-4D97-AF65-F5344CB8AC3E}">
        <p14:creationId xmlns:p14="http://schemas.microsoft.com/office/powerpoint/2010/main" val="312436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grpSp>
        <p:nvGrpSpPr>
          <p:cNvPr id="4" name="Group 3">
            <a:extLst>
              <a:ext uri="{FF2B5EF4-FFF2-40B4-BE49-F238E27FC236}">
                <a16:creationId xmlns:a16="http://schemas.microsoft.com/office/drawing/2014/main" id="{C97409E1-FE1E-E32E-0679-79CA13EB070A}"/>
              </a:ext>
            </a:extLst>
          </p:cNvPr>
          <p:cNvGrpSpPr/>
          <p:nvPr/>
        </p:nvGrpSpPr>
        <p:grpSpPr>
          <a:xfrm>
            <a:off x="520369" y="7521470"/>
            <a:ext cx="13589661" cy="704888"/>
            <a:chOff x="0" y="7524712"/>
            <a:chExt cx="13589661" cy="704888"/>
          </a:xfrm>
        </p:grpSpPr>
        <p:pic>
          <p:nvPicPr>
            <p:cNvPr id="6" name="Google Shape;211;p7">
              <a:extLst>
                <a:ext uri="{FF2B5EF4-FFF2-40B4-BE49-F238E27FC236}">
                  <a16:creationId xmlns:a16="http://schemas.microsoft.com/office/drawing/2014/main" id="{8E67296B-5E35-5D94-054C-018E42BB3E17}"/>
                </a:ext>
              </a:extLst>
            </p:cNvPr>
            <p:cNvPicPr preferRelativeResize="0"/>
            <p:nvPr/>
          </p:nvPicPr>
          <p:blipFill rotWithShape="1">
            <a:blip r:embed="rId4">
              <a:alphaModFix amt="71000"/>
            </a:blip>
            <a:srcRect r="36908"/>
            <a:stretch/>
          </p:blipFill>
          <p:spPr>
            <a:xfrm>
              <a:off x="0" y="7524712"/>
              <a:ext cx="4119291" cy="704888"/>
            </a:xfrm>
            <a:prstGeom prst="rect">
              <a:avLst/>
            </a:prstGeom>
            <a:noFill/>
            <a:ln>
              <a:noFill/>
            </a:ln>
          </p:spPr>
        </p:pic>
        <p:sp>
          <p:nvSpPr>
            <p:cNvPr id="7" name="Rectangle 6">
              <a:extLst>
                <a:ext uri="{FF2B5EF4-FFF2-40B4-BE49-F238E27FC236}">
                  <a16:creationId xmlns:a16="http://schemas.microsoft.com/office/drawing/2014/main" id="{C01ADB73-C77F-975A-E7F0-015E7A19FFFA}"/>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8" name="Google Shape;214;p7">
              <a:extLst>
                <a:ext uri="{FF2B5EF4-FFF2-40B4-BE49-F238E27FC236}">
                  <a16:creationId xmlns:a16="http://schemas.microsoft.com/office/drawing/2014/main" id="{09AF469F-C489-590A-7481-DA811668BE2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
        <p:nvSpPr>
          <p:cNvPr id="9" name="Google Shape;594;p19">
            <a:extLst>
              <a:ext uri="{FF2B5EF4-FFF2-40B4-BE49-F238E27FC236}">
                <a16:creationId xmlns:a16="http://schemas.microsoft.com/office/drawing/2014/main" id="{1274A3A9-3DE9-A4DD-B0EF-EAAE0D0EC28C}"/>
              </a:ext>
            </a:extLst>
          </p:cNvPr>
          <p:cNvSpPr txBox="1"/>
          <p:nvPr/>
        </p:nvSpPr>
        <p:spPr>
          <a:xfrm>
            <a:off x="1939350" y="134260"/>
            <a:ext cx="9934819" cy="987835"/>
          </a:xfrm>
          <a:prstGeom prst="rect">
            <a:avLst/>
          </a:prstGeom>
          <a:noFill/>
          <a:ln>
            <a:noFill/>
          </a:ln>
        </p:spPr>
        <p:txBody>
          <a:bodyPr spcFirstLastPara="1" wrap="square" lIns="0" tIns="0" rIns="0" bIns="0" anchor="t" anchorCtr="0">
            <a:spAutoFit/>
          </a:bodyPr>
          <a:lstStyle/>
          <a:p>
            <a:pPr algn="ctr">
              <a:lnSpc>
                <a:spcPct val="130001"/>
              </a:lnSpc>
            </a:pPr>
            <a:r>
              <a:rPr lang="en-US" sz="4938" dirty="0">
                <a:solidFill>
                  <a:srgbClr val="242424"/>
                </a:solidFill>
                <a:latin typeface="Arial"/>
                <a:ea typeface="Arial"/>
                <a:cs typeface="Arial"/>
                <a:sym typeface="Arial"/>
              </a:rPr>
              <a:t>Research Gap</a:t>
            </a:r>
            <a:endParaRPr sz="1440" dirty="0"/>
          </a:p>
        </p:txBody>
      </p:sp>
      <p:pic>
        <p:nvPicPr>
          <p:cNvPr id="26" name="Picture 25">
            <a:extLst>
              <a:ext uri="{FF2B5EF4-FFF2-40B4-BE49-F238E27FC236}">
                <a16:creationId xmlns:a16="http://schemas.microsoft.com/office/drawing/2014/main" id="{4BD8FC7B-6C3E-4166-1B67-DD50B4AE78D9}"/>
              </a:ext>
            </a:extLst>
          </p:cNvPr>
          <p:cNvPicPr>
            <a:picLocks noChangeAspect="1"/>
          </p:cNvPicPr>
          <p:nvPr/>
        </p:nvPicPr>
        <p:blipFill>
          <a:blip r:embed="rId5"/>
          <a:stretch>
            <a:fillRect/>
          </a:stretch>
        </p:blipFill>
        <p:spPr>
          <a:xfrm>
            <a:off x="520369" y="1759177"/>
            <a:ext cx="13683736" cy="4711246"/>
          </a:xfrm>
          <a:prstGeom prst="rect">
            <a:avLst/>
          </a:prstGeom>
        </p:spPr>
      </p:pic>
    </p:spTree>
    <p:extLst>
      <p:ext uri="{BB962C8B-B14F-4D97-AF65-F5344CB8AC3E}">
        <p14:creationId xmlns:p14="http://schemas.microsoft.com/office/powerpoint/2010/main" val="144795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p:cNvPicPr>
            <a:picLocks noChangeAspect="1"/>
          </p:cNvPicPr>
          <p:nvPr/>
        </p:nvPicPr>
        <p:blipFill>
          <a:blip r:embed="rId4"/>
          <a:srcRect/>
          <a:stretch/>
        </p:blipFill>
        <p:spPr>
          <a:xfrm>
            <a:off x="9783336" y="0"/>
            <a:ext cx="4847063" cy="8226357"/>
          </a:xfrm>
          <a:prstGeom prst="rect">
            <a:avLst/>
          </a:prstGeom>
        </p:spPr>
      </p:pic>
      <p:sp>
        <p:nvSpPr>
          <p:cNvPr id="5" name="Text 1"/>
          <p:cNvSpPr/>
          <p:nvPr/>
        </p:nvSpPr>
        <p:spPr>
          <a:xfrm>
            <a:off x="864037" y="1906173"/>
            <a:ext cx="6480810" cy="809982"/>
          </a:xfrm>
          <a:prstGeom prst="rect">
            <a:avLst/>
          </a:prstGeom>
          <a:noFill/>
          <a:ln/>
        </p:spPr>
        <p:txBody>
          <a:bodyPr wrap="none" rtlCol="0" anchor="t"/>
          <a:lstStyle/>
          <a:p>
            <a:pPr marL="0" indent="0">
              <a:lnSpc>
                <a:spcPts val="6379"/>
              </a:lnSpc>
              <a:buNone/>
            </a:pPr>
            <a:r>
              <a:rPr lang="en-US" sz="5103" b="1" dirty="0">
                <a:solidFill>
                  <a:srgbClr val="000000"/>
                </a:solidFill>
                <a:latin typeface="Petrona" pitchFamily="34" charset="0"/>
                <a:ea typeface="Petrona" pitchFamily="34" charset="-122"/>
                <a:cs typeface="Petrona" pitchFamily="34" charset="-120"/>
              </a:rPr>
              <a:t>Research Question</a:t>
            </a:r>
            <a:endParaRPr lang="en-US" sz="5103" dirty="0"/>
          </a:p>
        </p:txBody>
      </p:sp>
      <p:sp>
        <p:nvSpPr>
          <p:cNvPr id="6" name="Text 2"/>
          <p:cNvSpPr/>
          <p:nvPr/>
        </p:nvSpPr>
        <p:spPr>
          <a:xfrm>
            <a:off x="864037" y="3086440"/>
            <a:ext cx="7892688" cy="2830270"/>
          </a:xfrm>
          <a:prstGeom prst="rect">
            <a:avLst/>
          </a:prstGeom>
          <a:noFill/>
          <a:ln/>
        </p:spPr>
        <p:txBody>
          <a:bodyPr wrap="square" rtlCol="0" anchor="t"/>
          <a:lstStyle/>
          <a:p>
            <a:pPr>
              <a:lnSpc>
                <a:spcPts val="3110"/>
              </a:lnSpc>
            </a:pPr>
            <a:r>
              <a:rPr lang="en-US" sz="3000" dirty="0"/>
              <a:t>How to generate precise and detailed 3D models of archaeological objects from 2D images using mobile applications?</a:t>
            </a:r>
          </a:p>
        </p:txBody>
      </p:sp>
      <p:grpSp>
        <p:nvGrpSpPr>
          <p:cNvPr id="7" name="Group 6">
            <a:extLst>
              <a:ext uri="{FF2B5EF4-FFF2-40B4-BE49-F238E27FC236}">
                <a16:creationId xmlns:a16="http://schemas.microsoft.com/office/drawing/2014/main" id="{74B81AA8-3731-1F1E-1EC4-BC181B221A00}"/>
              </a:ext>
            </a:extLst>
          </p:cNvPr>
          <p:cNvGrpSpPr/>
          <p:nvPr/>
        </p:nvGrpSpPr>
        <p:grpSpPr>
          <a:xfrm>
            <a:off x="520369" y="7521470"/>
            <a:ext cx="13589661" cy="704888"/>
            <a:chOff x="0" y="7524712"/>
            <a:chExt cx="13589661" cy="704888"/>
          </a:xfrm>
        </p:grpSpPr>
        <p:pic>
          <p:nvPicPr>
            <p:cNvPr id="11" name="Google Shape;211;p7">
              <a:extLst>
                <a:ext uri="{FF2B5EF4-FFF2-40B4-BE49-F238E27FC236}">
                  <a16:creationId xmlns:a16="http://schemas.microsoft.com/office/drawing/2014/main" id="{7B4EE427-8773-E11A-B825-BC87090D6B5E}"/>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12" name="Rectangle 11">
              <a:extLst>
                <a:ext uri="{FF2B5EF4-FFF2-40B4-BE49-F238E27FC236}">
                  <a16:creationId xmlns:a16="http://schemas.microsoft.com/office/drawing/2014/main" id="{DE5C152D-12D2-729F-8925-D7B77FB43842}"/>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3" name="Google Shape;214;p7">
              <a:extLst>
                <a:ext uri="{FF2B5EF4-FFF2-40B4-BE49-F238E27FC236}">
                  <a16:creationId xmlns:a16="http://schemas.microsoft.com/office/drawing/2014/main" id="{C6F7D30C-7E43-6E8A-920D-C5A35CE55E31}"/>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293209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dirty="0"/>
          </a:p>
        </p:txBody>
      </p:sp>
      <p:pic>
        <p:nvPicPr>
          <p:cNvPr id="4" name="Image 1"/>
          <p:cNvPicPr>
            <a:picLocks noChangeAspect="1"/>
          </p:cNvPicPr>
          <p:nvPr/>
        </p:nvPicPr>
        <p:blipFill rotWithShape="1">
          <a:blip r:embed="rId4"/>
          <a:srcRect l="17549" r="18199"/>
          <a:stretch/>
        </p:blipFill>
        <p:spPr>
          <a:xfrm>
            <a:off x="9307901" y="921915"/>
            <a:ext cx="4980135" cy="5800509"/>
          </a:xfrm>
          <a:prstGeom prst="rect">
            <a:avLst/>
          </a:prstGeom>
        </p:spPr>
      </p:pic>
      <p:sp>
        <p:nvSpPr>
          <p:cNvPr id="6" name="Shape 2"/>
          <p:cNvSpPr/>
          <p:nvPr/>
        </p:nvSpPr>
        <p:spPr>
          <a:xfrm>
            <a:off x="701635" y="2135755"/>
            <a:ext cx="8141151" cy="1506617"/>
          </a:xfrm>
          <a:prstGeom prst="roundRect">
            <a:avLst>
              <a:gd name="adj" fmla="val 5589"/>
            </a:avLst>
          </a:prstGeom>
          <a:solidFill>
            <a:srgbClr val="CCEEFF"/>
          </a:solidFill>
          <a:ln w="7620">
            <a:solidFill>
              <a:srgbClr val="B2D4E5"/>
            </a:solidFill>
            <a:prstDash val="solid"/>
          </a:ln>
        </p:spPr>
        <p:txBody>
          <a:bodyPr/>
          <a:lstStyle/>
          <a:p>
            <a:endParaRPr lang="en-US" dirty="0"/>
          </a:p>
        </p:txBody>
      </p:sp>
      <p:sp>
        <p:nvSpPr>
          <p:cNvPr id="9" name="Shape 5"/>
          <p:cNvSpPr/>
          <p:nvPr/>
        </p:nvSpPr>
        <p:spPr>
          <a:xfrm>
            <a:off x="701635" y="4250186"/>
            <a:ext cx="8141151" cy="2055656"/>
          </a:xfrm>
          <a:prstGeom prst="roundRect">
            <a:avLst>
              <a:gd name="adj" fmla="val 2433"/>
            </a:avLst>
          </a:prstGeom>
          <a:solidFill>
            <a:srgbClr val="CCEEFF"/>
          </a:solidFill>
          <a:ln w="7620">
            <a:solidFill>
              <a:srgbClr val="B2D4E5"/>
            </a:solidFill>
            <a:prstDash val="solid"/>
          </a:ln>
        </p:spPr>
        <p:txBody>
          <a:bodyPr/>
          <a:lstStyle/>
          <a:p>
            <a:endParaRPr lang="en-US"/>
          </a:p>
        </p:txBody>
      </p:sp>
      <p:sp>
        <p:nvSpPr>
          <p:cNvPr id="21" name="Text 1">
            <a:extLst>
              <a:ext uri="{FF2B5EF4-FFF2-40B4-BE49-F238E27FC236}">
                <a16:creationId xmlns:a16="http://schemas.microsoft.com/office/drawing/2014/main" id="{76A69BBD-F5D4-43BC-A042-CE8BE52CB954}"/>
              </a:ext>
            </a:extLst>
          </p:cNvPr>
          <p:cNvSpPr/>
          <p:nvPr/>
        </p:nvSpPr>
        <p:spPr>
          <a:xfrm>
            <a:off x="701635" y="662583"/>
            <a:ext cx="6480810" cy="809982"/>
          </a:xfrm>
          <a:prstGeom prst="rect">
            <a:avLst/>
          </a:prstGeom>
          <a:noFill/>
          <a:ln/>
        </p:spPr>
        <p:txBody>
          <a:bodyPr wrap="none" rtlCol="0" anchor="t"/>
          <a:lstStyle/>
          <a:p>
            <a:pPr>
              <a:lnSpc>
                <a:spcPts val="6379"/>
              </a:lnSpc>
            </a:pPr>
            <a:r>
              <a:rPr lang="en-US" sz="3500" b="1" dirty="0">
                <a:solidFill>
                  <a:srgbClr val="272525"/>
                </a:solidFill>
                <a:latin typeface="Arial" panose="020B0604020202020204" pitchFamily="34" charset="0"/>
                <a:ea typeface="Petrona" pitchFamily="34" charset="-122"/>
                <a:cs typeface="Arial" panose="020B0604020202020204" pitchFamily="34" charset="0"/>
              </a:rPr>
              <a:t>Specific &amp;</a:t>
            </a:r>
            <a:r>
              <a:rPr lang="en-US" sz="3500" b="1" dirty="0">
                <a:solidFill>
                  <a:srgbClr val="000000"/>
                </a:solidFill>
                <a:latin typeface="Arial" panose="020B0604020202020204" pitchFamily="34" charset="0"/>
                <a:ea typeface="Petrona" pitchFamily="34" charset="-122"/>
                <a:cs typeface="Arial" panose="020B0604020202020204" pitchFamily="34" charset="0"/>
              </a:rPr>
              <a:t> </a:t>
            </a:r>
            <a:r>
              <a:rPr lang="en-US" sz="3500" b="1" dirty="0">
                <a:solidFill>
                  <a:srgbClr val="272525"/>
                </a:solidFill>
                <a:latin typeface="Arial" panose="020B0604020202020204" pitchFamily="34" charset="0"/>
                <a:ea typeface="Petrona" pitchFamily="34" charset="-122"/>
                <a:cs typeface="Arial" panose="020B0604020202020204" pitchFamily="34" charset="0"/>
              </a:rPr>
              <a:t>Sub Objectives</a:t>
            </a:r>
            <a:endParaRPr lang="en-US" sz="3500" dirty="0">
              <a:latin typeface="Arial" panose="020B0604020202020204" pitchFamily="34" charset="0"/>
              <a:cs typeface="Arial" panose="020B0604020202020204" pitchFamily="34" charset="0"/>
            </a:endParaRPr>
          </a:p>
          <a:p>
            <a:pPr>
              <a:lnSpc>
                <a:spcPts val="6379"/>
              </a:lnSpc>
            </a:pPr>
            <a:endParaRPr lang="en-US" sz="4100" dirty="0"/>
          </a:p>
        </p:txBody>
      </p:sp>
      <p:sp>
        <p:nvSpPr>
          <p:cNvPr id="22" name="Google Shape;769;p25">
            <a:extLst>
              <a:ext uri="{FF2B5EF4-FFF2-40B4-BE49-F238E27FC236}">
                <a16:creationId xmlns:a16="http://schemas.microsoft.com/office/drawing/2014/main" id="{B2D34876-ED22-4825-91AE-07CB58405126}"/>
              </a:ext>
            </a:extLst>
          </p:cNvPr>
          <p:cNvSpPr txBox="1"/>
          <p:nvPr/>
        </p:nvSpPr>
        <p:spPr>
          <a:xfrm>
            <a:off x="993445" y="2739195"/>
            <a:ext cx="7741763" cy="775597"/>
          </a:xfrm>
          <a:prstGeom prst="rect">
            <a:avLst/>
          </a:prstGeom>
          <a:noFill/>
          <a:ln>
            <a:noFill/>
          </a:ln>
        </p:spPr>
        <p:txBody>
          <a:bodyPr spcFirstLastPara="1" wrap="square" lIns="0" tIns="0" rIns="0" bIns="0" anchor="t" anchorCtr="0">
            <a:spAutoFit/>
          </a:bodyPr>
          <a:lstStyle/>
          <a:p>
            <a:pPr lvl="0">
              <a:lnSpc>
                <a:spcPct val="139964"/>
              </a:lnSpc>
            </a:pPr>
            <a:r>
              <a:rPr lang="en-US" dirty="0"/>
              <a:t>Develop algorithms to convert 2D images into accurate 3D models of archaeological objects.</a:t>
            </a:r>
            <a:endParaRPr sz="2000" dirty="0">
              <a:cs typeface="Arial" panose="020B0604020202020204" pitchFamily="34" charset="0"/>
              <a:sym typeface="Open Sans"/>
            </a:endParaRPr>
          </a:p>
        </p:txBody>
      </p:sp>
      <p:sp>
        <p:nvSpPr>
          <p:cNvPr id="23" name="Google Shape;769;p25">
            <a:extLst>
              <a:ext uri="{FF2B5EF4-FFF2-40B4-BE49-F238E27FC236}">
                <a16:creationId xmlns:a16="http://schemas.microsoft.com/office/drawing/2014/main" id="{7E7BF74A-91FF-4FB8-B633-A449C78BA923}"/>
              </a:ext>
            </a:extLst>
          </p:cNvPr>
          <p:cNvSpPr txBox="1"/>
          <p:nvPr/>
        </p:nvSpPr>
        <p:spPr>
          <a:xfrm>
            <a:off x="993446" y="4873115"/>
            <a:ext cx="7448918" cy="797911"/>
          </a:xfrm>
          <a:prstGeom prst="rect">
            <a:avLst/>
          </a:prstGeom>
          <a:noFill/>
          <a:ln>
            <a:noFill/>
          </a:ln>
        </p:spPr>
        <p:txBody>
          <a:bodyPr spcFirstLastPara="1" wrap="square" lIns="0" tIns="0" rIns="0" bIns="0" anchor="t" anchorCtr="0">
            <a:spAutoFit/>
          </a:bodyPr>
          <a:lstStyle/>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Implement texture mapping to preserve the object's surface details.</a:t>
            </a:r>
          </a:p>
          <a:p>
            <a:pPr marL="342900" indent="-342900">
              <a:lnSpc>
                <a:spcPct val="107000"/>
              </a:lnSpc>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Optimize the 3D generation process for mobile devices.</a:t>
            </a:r>
          </a:p>
        </p:txBody>
      </p:sp>
      <p:sp>
        <p:nvSpPr>
          <p:cNvPr id="24" name="Google Shape;769;p25">
            <a:extLst>
              <a:ext uri="{FF2B5EF4-FFF2-40B4-BE49-F238E27FC236}">
                <a16:creationId xmlns:a16="http://schemas.microsoft.com/office/drawing/2014/main" id="{E30D50C1-3C45-442D-AFB2-220EBCEF92DF}"/>
              </a:ext>
            </a:extLst>
          </p:cNvPr>
          <p:cNvSpPr txBox="1"/>
          <p:nvPr/>
        </p:nvSpPr>
        <p:spPr>
          <a:xfrm>
            <a:off x="993446" y="2170610"/>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Specific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sp>
        <p:nvSpPr>
          <p:cNvPr id="25" name="Google Shape;769;p25">
            <a:extLst>
              <a:ext uri="{FF2B5EF4-FFF2-40B4-BE49-F238E27FC236}">
                <a16:creationId xmlns:a16="http://schemas.microsoft.com/office/drawing/2014/main" id="{FA517448-2893-42FB-87A6-6727FEAA3549}"/>
              </a:ext>
            </a:extLst>
          </p:cNvPr>
          <p:cNvSpPr txBox="1"/>
          <p:nvPr/>
        </p:nvSpPr>
        <p:spPr>
          <a:xfrm>
            <a:off x="988744" y="4298561"/>
            <a:ext cx="3729161" cy="538609"/>
          </a:xfrm>
          <a:prstGeom prst="rect">
            <a:avLst/>
          </a:prstGeom>
          <a:noFill/>
          <a:ln>
            <a:noFill/>
          </a:ln>
        </p:spPr>
        <p:txBody>
          <a:bodyPr spcFirstLastPara="1" wrap="square" lIns="0" tIns="0" rIns="0" bIns="0" anchor="t" anchorCtr="0">
            <a:spAutoFit/>
          </a:bodyPr>
          <a:lstStyle/>
          <a:p>
            <a:pPr lvl="0">
              <a:lnSpc>
                <a:spcPct val="139964"/>
              </a:lnSpc>
            </a:pPr>
            <a:r>
              <a:rPr lang="en-US"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rPr>
              <a:t>Sub Objective</a:t>
            </a:r>
            <a:endParaRPr sz="2500" b="0" i="0" u="none" strike="noStrike" cap="none" dirty="0">
              <a:solidFill>
                <a:srgbClr val="000000"/>
              </a:solidFill>
              <a:latin typeface="Open Sans" panose="020B0604020202020204" charset="0"/>
              <a:ea typeface="Open Sans" panose="020B0604020202020204" charset="0"/>
              <a:cs typeface="Open Sans" panose="020B0604020202020204" charset="0"/>
              <a:sym typeface="Open Sans"/>
            </a:endParaRPr>
          </a:p>
        </p:txBody>
      </p:sp>
      <p:grpSp>
        <p:nvGrpSpPr>
          <p:cNvPr id="5" name="Group 4">
            <a:extLst>
              <a:ext uri="{FF2B5EF4-FFF2-40B4-BE49-F238E27FC236}">
                <a16:creationId xmlns:a16="http://schemas.microsoft.com/office/drawing/2014/main" id="{83A4E660-67D5-DF10-16F9-2F0825962336}"/>
              </a:ext>
            </a:extLst>
          </p:cNvPr>
          <p:cNvGrpSpPr/>
          <p:nvPr/>
        </p:nvGrpSpPr>
        <p:grpSpPr>
          <a:xfrm>
            <a:off x="520369" y="7521470"/>
            <a:ext cx="13589661" cy="704888"/>
            <a:chOff x="0" y="7524712"/>
            <a:chExt cx="13589661" cy="704888"/>
          </a:xfrm>
        </p:grpSpPr>
        <p:pic>
          <p:nvPicPr>
            <p:cNvPr id="7" name="Google Shape;211;p7">
              <a:extLst>
                <a:ext uri="{FF2B5EF4-FFF2-40B4-BE49-F238E27FC236}">
                  <a16:creationId xmlns:a16="http://schemas.microsoft.com/office/drawing/2014/main" id="{C54663EF-8287-86EA-4858-5B27AFD4FBF8}"/>
                </a:ext>
              </a:extLst>
            </p:cNvPr>
            <p:cNvPicPr preferRelativeResize="0"/>
            <p:nvPr/>
          </p:nvPicPr>
          <p:blipFill rotWithShape="1">
            <a:blip r:embed="rId5">
              <a:alphaModFix amt="71000"/>
            </a:blip>
            <a:srcRect r="36908"/>
            <a:stretch/>
          </p:blipFill>
          <p:spPr>
            <a:xfrm>
              <a:off x="0" y="7524712"/>
              <a:ext cx="4119291" cy="704888"/>
            </a:xfrm>
            <a:prstGeom prst="rect">
              <a:avLst/>
            </a:prstGeom>
            <a:noFill/>
            <a:ln>
              <a:noFill/>
            </a:ln>
          </p:spPr>
        </p:pic>
        <p:sp>
          <p:nvSpPr>
            <p:cNvPr id="8" name="Rectangle 7">
              <a:extLst>
                <a:ext uri="{FF2B5EF4-FFF2-40B4-BE49-F238E27FC236}">
                  <a16:creationId xmlns:a16="http://schemas.microsoft.com/office/drawing/2014/main" id="{0EB72379-745C-E9C1-C51B-F76ED1C1774D}"/>
                </a:ext>
              </a:extLst>
            </p:cNvPr>
            <p:cNvSpPr/>
            <p:nvPr/>
          </p:nvSpPr>
          <p:spPr>
            <a:xfrm>
              <a:off x="4461235" y="769459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IT21344824</a:t>
              </a:r>
              <a:r>
                <a:rPr lang="en-US" sz="1800" dirty="0">
                  <a:solidFill>
                    <a:schemeClr val="tx1"/>
                  </a:solidFill>
                </a:rPr>
                <a:t>   |   </a:t>
              </a:r>
              <a:r>
                <a:rPr lang="en-US" dirty="0">
                  <a:solidFill>
                    <a:schemeClr val="tx1"/>
                  </a:solidFill>
                </a:rPr>
                <a:t>T.E.M.A.P. Ekanayake </a:t>
              </a:r>
              <a:r>
                <a:rPr lang="en-US" sz="1800" b="1" dirty="0">
                  <a:solidFill>
                    <a:schemeClr val="tx1"/>
                  </a:solidFill>
                </a:rPr>
                <a:t>   </a:t>
              </a:r>
              <a:r>
                <a:rPr lang="en-US" sz="1800" dirty="0">
                  <a:solidFill>
                    <a:schemeClr val="tx1"/>
                  </a:solidFill>
                </a:rPr>
                <a:t>| 24-25J-092</a:t>
              </a:r>
              <a:endParaRPr lang="en-US" sz="1800" b="0" dirty="0">
                <a:solidFill>
                  <a:schemeClr val="tx1"/>
                </a:solidFill>
              </a:endParaRPr>
            </a:p>
          </p:txBody>
        </p:sp>
        <p:sp>
          <p:nvSpPr>
            <p:cNvPr id="10" name="Google Shape;214;p7">
              <a:extLst>
                <a:ext uri="{FF2B5EF4-FFF2-40B4-BE49-F238E27FC236}">
                  <a16:creationId xmlns:a16="http://schemas.microsoft.com/office/drawing/2014/main" id="{F9AA86BC-23E1-4F45-D1DC-8721C970FF66}"/>
                </a:ext>
              </a:extLst>
            </p:cNvPr>
            <p:cNvSpPr txBox="1"/>
            <p:nvPr/>
          </p:nvSpPr>
          <p:spPr>
            <a:xfrm>
              <a:off x="12318339" y="7673908"/>
              <a:ext cx="1271322" cy="326243"/>
            </a:xfrm>
            <a:prstGeom prst="rect">
              <a:avLst/>
            </a:prstGeom>
            <a:noFill/>
            <a:ln>
              <a:noFill/>
            </a:ln>
          </p:spPr>
          <p:txBody>
            <a:bodyPr spcFirstLastPara="1" wrap="square" lIns="0" tIns="0" rIns="0" bIns="0" anchor="t" anchorCtr="0">
              <a:spAutoFit/>
            </a:bodyPr>
            <a:lstStyle/>
            <a:p>
              <a:pPr algn="ctr">
                <a:lnSpc>
                  <a:spcPct val="130014"/>
                </a:lnSpc>
              </a:pPr>
              <a:r>
                <a:rPr lang="en-US" sz="1631" dirty="0">
                  <a:solidFill>
                    <a:srgbClr val="242424"/>
                  </a:solidFill>
                  <a:latin typeface="Arial"/>
                  <a:ea typeface="Arial"/>
                  <a:cs typeface="Arial"/>
                  <a:sym typeface="Arial"/>
                </a:rPr>
                <a:t>13/8/2024</a:t>
              </a:r>
              <a:endParaRPr sz="1440" dirty="0"/>
            </a:p>
          </p:txBody>
        </p:sp>
      </p:grpSp>
    </p:spTree>
    <p:extLst>
      <p:ext uri="{BB962C8B-B14F-4D97-AF65-F5344CB8AC3E}">
        <p14:creationId xmlns:p14="http://schemas.microsoft.com/office/powerpoint/2010/main" val="1434886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1D14F6CA-D242-46B4-B079-29359A67F70F}"/>
</file>

<file path=customXml/itemProps2.xml><?xml version="1.0" encoding="utf-8"?>
<ds:datastoreItem xmlns:ds="http://schemas.openxmlformats.org/officeDocument/2006/customXml" ds:itemID="{63EB070B-AD92-46F0-98CA-65F9C02C3C67}"/>
</file>

<file path=customXml/itemProps3.xml><?xml version="1.0" encoding="utf-8"?>
<ds:datastoreItem xmlns:ds="http://schemas.openxmlformats.org/officeDocument/2006/customXml" ds:itemID="{8F41EDEC-D2C3-438B-B713-5D927C3D7C9B}"/>
</file>

<file path=docProps/app.xml><?xml version="1.0" encoding="utf-8"?>
<Properties xmlns="http://schemas.openxmlformats.org/officeDocument/2006/extended-properties" xmlns:vt="http://schemas.openxmlformats.org/officeDocument/2006/docPropsVTypes">
  <TotalTime>3380</TotalTime>
  <Words>3694</Words>
  <Application>Microsoft Office PowerPoint</Application>
  <PresentationFormat>Custom</PresentationFormat>
  <Paragraphs>511</Paragraphs>
  <Slides>59</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Aldhabi</vt:lpstr>
      <vt:lpstr>Aptos</vt:lpstr>
      <vt:lpstr>Arial</vt:lpstr>
      <vt:lpstr>Calibri (Body)</vt:lpstr>
      <vt:lpstr>Inter</vt:lpstr>
      <vt:lpstr>Open Sans</vt:lpstr>
      <vt:lpstr>Petrona</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Ekanayake T. E. M. A. P. it21344824</cp:lastModifiedBy>
  <cp:revision>70</cp:revision>
  <dcterms:created xsi:type="dcterms:W3CDTF">2024-08-03T00:44:25Z</dcterms:created>
  <dcterms:modified xsi:type="dcterms:W3CDTF">2024-08-13T10:22:35Z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